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95" r:id="rId3"/>
    <p:sldId id="296" r:id="rId4"/>
    <p:sldId id="300" r:id="rId5"/>
    <p:sldId id="297" r:id="rId6"/>
    <p:sldId id="301" r:id="rId7"/>
    <p:sldId id="298" r:id="rId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2" userDrawn="1">
          <p15:clr>
            <a:srgbClr val="A4A3A4"/>
          </p15:clr>
        </p15:guide>
        <p15:guide id="2" pos="3840" userDrawn="1">
          <p15:clr>
            <a:srgbClr val="A4A3A4"/>
          </p15:clr>
        </p15:guide>
        <p15:guide id="3" pos="4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8EB5"/>
    <a:srgbClr val="D41B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07"/>
    <p:restoredTop sz="94694"/>
  </p:normalViewPr>
  <p:slideViewPr>
    <p:cSldViewPr snapToGrid="0" showGuides="1">
      <p:cViewPr varScale="1">
        <p:scale>
          <a:sx n="107" d="100"/>
          <a:sy n="107" d="100"/>
        </p:scale>
        <p:origin x="200" y="472"/>
      </p:cViewPr>
      <p:guideLst>
        <p:guide orient="horz" pos="1032"/>
        <p:guide pos="3840"/>
        <p:guide pos="4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8920D-0DD4-3048-E837-4BBC1F871A91}"/>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1E58371F-10DD-7E8D-7BBE-C73D8820FD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D35B956E-3432-4577-B36C-3A43E9D32CF6}"/>
              </a:ext>
            </a:extLst>
          </p:cNvPr>
          <p:cNvSpPr>
            <a:spLocks noGrp="1"/>
          </p:cNvSpPr>
          <p:nvPr>
            <p:ph type="dt" sz="half" idx="10"/>
          </p:nvPr>
        </p:nvSpPr>
        <p:spPr/>
        <p:txBody>
          <a:bodyPr/>
          <a:lstStyle/>
          <a:p>
            <a:fld id="{3DB9E677-34D2-47F7-8A52-8C0DC0CABEB7}" type="datetimeFigureOut">
              <a:rPr lang="zh-CN" altLang="en-US" smtClean="0"/>
              <a:t>2023/12/11</a:t>
            </a:fld>
            <a:endParaRPr lang="zh-CN" altLang="en-US"/>
          </a:p>
        </p:txBody>
      </p:sp>
      <p:sp>
        <p:nvSpPr>
          <p:cNvPr id="5" name="Footer Placeholder 4">
            <a:extLst>
              <a:ext uri="{FF2B5EF4-FFF2-40B4-BE49-F238E27FC236}">
                <a16:creationId xmlns:a16="http://schemas.microsoft.com/office/drawing/2014/main" id="{A288E6F9-BD71-A3B7-2E63-288C5834D024}"/>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FCDDBD9A-9954-1B14-C473-2D9CF84F1FC6}"/>
              </a:ext>
            </a:extLst>
          </p:cNvPr>
          <p:cNvSpPr>
            <a:spLocks noGrp="1"/>
          </p:cNvSpPr>
          <p:nvPr>
            <p:ph type="sldNum" sz="quarter" idx="12"/>
          </p:nvPr>
        </p:nvSpPr>
        <p:spPr/>
        <p:txBody>
          <a:bodyPr/>
          <a:lstStyle/>
          <a:p>
            <a:fld id="{6B95E0D0-D643-45F1-A6D3-23116EE9EC28}" type="slidenum">
              <a:rPr lang="zh-CN" altLang="en-US" smtClean="0"/>
              <a:t>‹#›</a:t>
            </a:fld>
            <a:endParaRPr lang="zh-CN" altLang="en-US"/>
          </a:p>
        </p:txBody>
      </p:sp>
    </p:spTree>
    <p:extLst>
      <p:ext uri="{BB962C8B-B14F-4D97-AF65-F5344CB8AC3E}">
        <p14:creationId xmlns:p14="http://schemas.microsoft.com/office/powerpoint/2010/main" val="3272250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34388-3623-1692-118E-9121948CF775}"/>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BD7479AB-7DC4-0DBD-CFA7-B47252F84D92}"/>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6167CD21-F9C9-E431-D5E2-17BD6180D0B8}"/>
              </a:ext>
            </a:extLst>
          </p:cNvPr>
          <p:cNvSpPr>
            <a:spLocks noGrp="1"/>
          </p:cNvSpPr>
          <p:nvPr>
            <p:ph type="dt" sz="half" idx="10"/>
          </p:nvPr>
        </p:nvSpPr>
        <p:spPr/>
        <p:txBody>
          <a:bodyPr/>
          <a:lstStyle/>
          <a:p>
            <a:fld id="{3DB9E677-34D2-47F7-8A52-8C0DC0CABEB7}" type="datetimeFigureOut">
              <a:rPr lang="zh-CN" altLang="en-US" smtClean="0"/>
              <a:t>2023/12/11</a:t>
            </a:fld>
            <a:endParaRPr lang="zh-CN" altLang="en-US"/>
          </a:p>
        </p:txBody>
      </p:sp>
      <p:sp>
        <p:nvSpPr>
          <p:cNvPr id="5" name="Footer Placeholder 4">
            <a:extLst>
              <a:ext uri="{FF2B5EF4-FFF2-40B4-BE49-F238E27FC236}">
                <a16:creationId xmlns:a16="http://schemas.microsoft.com/office/drawing/2014/main" id="{CCAA187F-0754-3074-BC80-4426E3DA13E8}"/>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36085DA9-D334-CD61-3AD7-71E336BC4ABD}"/>
              </a:ext>
            </a:extLst>
          </p:cNvPr>
          <p:cNvSpPr>
            <a:spLocks noGrp="1"/>
          </p:cNvSpPr>
          <p:nvPr>
            <p:ph type="sldNum" sz="quarter" idx="12"/>
          </p:nvPr>
        </p:nvSpPr>
        <p:spPr/>
        <p:txBody>
          <a:bodyPr/>
          <a:lstStyle/>
          <a:p>
            <a:fld id="{6B95E0D0-D643-45F1-A6D3-23116EE9EC28}" type="slidenum">
              <a:rPr lang="zh-CN" altLang="en-US" smtClean="0"/>
              <a:t>‹#›</a:t>
            </a:fld>
            <a:endParaRPr lang="zh-CN" altLang="en-US"/>
          </a:p>
        </p:txBody>
      </p:sp>
    </p:spTree>
    <p:extLst>
      <p:ext uri="{BB962C8B-B14F-4D97-AF65-F5344CB8AC3E}">
        <p14:creationId xmlns:p14="http://schemas.microsoft.com/office/powerpoint/2010/main" val="2430766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C2E61B-5253-2F5C-C13B-D68CE4F95685}"/>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6EC202F1-6C37-FCBE-D6D5-BA01D302A76B}"/>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A590D01A-5B5A-3A2E-C21A-6B4B3EA6D2BE}"/>
              </a:ext>
            </a:extLst>
          </p:cNvPr>
          <p:cNvSpPr>
            <a:spLocks noGrp="1"/>
          </p:cNvSpPr>
          <p:nvPr>
            <p:ph type="dt" sz="half" idx="10"/>
          </p:nvPr>
        </p:nvSpPr>
        <p:spPr/>
        <p:txBody>
          <a:bodyPr/>
          <a:lstStyle/>
          <a:p>
            <a:fld id="{3DB9E677-34D2-47F7-8A52-8C0DC0CABEB7}" type="datetimeFigureOut">
              <a:rPr lang="zh-CN" altLang="en-US" smtClean="0"/>
              <a:t>2023/12/11</a:t>
            </a:fld>
            <a:endParaRPr lang="zh-CN" altLang="en-US"/>
          </a:p>
        </p:txBody>
      </p:sp>
      <p:sp>
        <p:nvSpPr>
          <p:cNvPr id="5" name="Footer Placeholder 4">
            <a:extLst>
              <a:ext uri="{FF2B5EF4-FFF2-40B4-BE49-F238E27FC236}">
                <a16:creationId xmlns:a16="http://schemas.microsoft.com/office/drawing/2014/main" id="{077CDADA-CBC7-D26E-E18B-459437F8B1D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FECD7A5E-A325-1F77-2573-5230D990FB21}"/>
              </a:ext>
            </a:extLst>
          </p:cNvPr>
          <p:cNvSpPr>
            <a:spLocks noGrp="1"/>
          </p:cNvSpPr>
          <p:nvPr>
            <p:ph type="sldNum" sz="quarter" idx="12"/>
          </p:nvPr>
        </p:nvSpPr>
        <p:spPr/>
        <p:txBody>
          <a:bodyPr/>
          <a:lstStyle/>
          <a:p>
            <a:fld id="{6B95E0D0-D643-45F1-A6D3-23116EE9EC28}" type="slidenum">
              <a:rPr lang="zh-CN" altLang="en-US" smtClean="0"/>
              <a:t>‹#›</a:t>
            </a:fld>
            <a:endParaRPr lang="zh-CN" altLang="en-US"/>
          </a:p>
        </p:txBody>
      </p:sp>
    </p:spTree>
    <p:extLst>
      <p:ext uri="{BB962C8B-B14F-4D97-AF65-F5344CB8AC3E}">
        <p14:creationId xmlns:p14="http://schemas.microsoft.com/office/powerpoint/2010/main" val="1512668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488E3-CEF6-C417-5CE7-4C602A82A32B}"/>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32460C58-7ECA-7228-256D-474D6C1A75E2}"/>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81E838A7-39C0-3BDC-E4DB-D727017E37BC}"/>
              </a:ext>
            </a:extLst>
          </p:cNvPr>
          <p:cNvSpPr>
            <a:spLocks noGrp="1"/>
          </p:cNvSpPr>
          <p:nvPr>
            <p:ph type="dt" sz="half" idx="10"/>
          </p:nvPr>
        </p:nvSpPr>
        <p:spPr/>
        <p:txBody>
          <a:bodyPr/>
          <a:lstStyle/>
          <a:p>
            <a:fld id="{3DB9E677-34D2-47F7-8A52-8C0DC0CABEB7}" type="datetimeFigureOut">
              <a:rPr lang="zh-CN" altLang="en-US" smtClean="0"/>
              <a:t>2023/12/11</a:t>
            </a:fld>
            <a:endParaRPr lang="zh-CN" altLang="en-US"/>
          </a:p>
        </p:txBody>
      </p:sp>
      <p:sp>
        <p:nvSpPr>
          <p:cNvPr id="5" name="Footer Placeholder 4">
            <a:extLst>
              <a:ext uri="{FF2B5EF4-FFF2-40B4-BE49-F238E27FC236}">
                <a16:creationId xmlns:a16="http://schemas.microsoft.com/office/drawing/2014/main" id="{B274A432-1B4F-539C-2223-CEE5EAAC02D3}"/>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A83EEDB2-20E1-B3E3-6246-2C313AC7FC05}"/>
              </a:ext>
            </a:extLst>
          </p:cNvPr>
          <p:cNvSpPr>
            <a:spLocks noGrp="1"/>
          </p:cNvSpPr>
          <p:nvPr>
            <p:ph type="sldNum" sz="quarter" idx="12"/>
          </p:nvPr>
        </p:nvSpPr>
        <p:spPr/>
        <p:txBody>
          <a:bodyPr/>
          <a:lstStyle/>
          <a:p>
            <a:fld id="{6B95E0D0-D643-45F1-A6D3-23116EE9EC28}" type="slidenum">
              <a:rPr lang="zh-CN" altLang="en-US" smtClean="0"/>
              <a:t>‹#›</a:t>
            </a:fld>
            <a:endParaRPr lang="zh-CN" altLang="en-US"/>
          </a:p>
        </p:txBody>
      </p:sp>
    </p:spTree>
    <p:extLst>
      <p:ext uri="{BB962C8B-B14F-4D97-AF65-F5344CB8AC3E}">
        <p14:creationId xmlns:p14="http://schemas.microsoft.com/office/powerpoint/2010/main" val="1261075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DB69D-81BD-B129-E332-C7DFCB22396C}"/>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F599117C-8CDB-2D03-545A-7C721B1534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7F4D364B-6953-D236-5B8B-EA492A2BCC4D}"/>
              </a:ext>
            </a:extLst>
          </p:cNvPr>
          <p:cNvSpPr>
            <a:spLocks noGrp="1"/>
          </p:cNvSpPr>
          <p:nvPr>
            <p:ph type="dt" sz="half" idx="10"/>
          </p:nvPr>
        </p:nvSpPr>
        <p:spPr/>
        <p:txBody>
          <a:bodyPr/>
          <a:lstStyle/>
          <a:p>
            <a:fld id="{3DB9E677-34D2-47F7-8A52-8C0DC0CABEB7}" type="datetimeFigureOut">
              <a:rPr lang="zh-CN" altLang="en-US" smtClean="0"/>
              <a:t>2023/12/11</a:t>
            </a:fld>
            <a:endParaRPr lang="zh-CN" altLang="en-US"/>
          </a:p>
        </p:txBody>
      </p:sp>
      <p:sp>
        <p:nvSpPr>
          <p:cNvPr id="5" name="Footer Placeholder 4">
            <a:extLst>
              <a:ext uri="{FF2B5EF4-FFF2-40B4-BE49-F238E27FC236}">
                <a16:creationId xmlns:a16="http://schemas.microsoft.com/office/drawing/2014/main" id="{0B0FC8B8-4AE2-D0AD-ADB5-436514C349A4}"/>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AFA36792-7213-D399-4A6D-A8414F891ECB}"/>
              </a:ext>
            </a:extLst>
          </p:cNvPr>
          <p:cNvSpPr>
            <a:spLocks noGrp="1"/>
          </p:cNvSpPr>
          <p:nvPr>
            <p:ph type="sldNum" sz="quarter" idx="12"/>
          </p:nvPr>
        </p:nvSpPr>
        <p:spPr/>
        <p:txBody>
          <a:bodyPr/>
          <a:lstStyle/>
          <a:p>
            <a:fld id="{6B95E0D0-D643-45F1-A6D3-23116EE9EC28}" type="slidenum">
              <a:rPr lang="zh-CN" altLang="en-US" smtClean="0"/>
              <a:t>‹#›</a:t>
            </a:fld>
            <a:endParaRPr lang="zh-CN" altLang="en-US"/>
          </a:p>
        </p:txBody>
      </p:sp>
    </p:spTree>
    <p:extLst>
      <p:ext uri="{BB962C8B-B14F-4D97-AF65-F5344CB8AC3E}">
        <p14:creationId xmlns:p14="http://schemas.microsoft.com/office/powerpoint/2010/main" val="4276855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92320-EECB-D767-9351-8514DE86A85A}"/>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BAE47EE6-3D2B-9857-5991-32395FB8708F}"/>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DD78440A-6856-82CE-5158-C7D5AFDD0A5C}"/>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02FE4F19-C30D-63BF-7F2F-D1F8694BC75A}"/>
              </a:ext>
            </a:extLst>
          </p:cNvPr>
          <p:cNvSpPr>
            <a:spLocks noGrp="1"/>
          </p:cNvSpPr>
          <p:nvPr>
            <p:ph type="dt" sz="half" idx="10"/>
          </p:nvPr>
        </p:nvSpPr>
        <p:spPr/>
        <p:txBody>
          <a:bodyPr/>
          <a:lstStyle/>
          <a:p>
            <a:fld id="{3DB9E677-34D2-47F7-8A52-8C0DC0CABEB7}" type="datetimeFigureOut">
              <a:rPr lang="zh-CN" altLang="en-US" smtClean="0"/>
              <a:t>2023/12/11</a:t>
            </a:fld>
            <a:endParaRPr lang="zh-CN" altLang="en-US"/>
          </a:p>
        </p:txBody>
      </p:sp>
      <p:sp>
        <p:nvSpPr>
          <p:cNvPr id="6" name="Footer Placeholder 5">
            <a:extLst>
              <a:ext uri="{FF2B5EF4-FFF2-40B4-BE49-F238E27FC236}">
                <a16:creationId xmlns:a16="http://schemas.microsoft.com/office/drawing/2014/main" id="{D2ED6253-ABD9-31B1-B000-A528D0E9A29C}"/>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93135785-23DA-66FA-3AD2-ABB5FFC0CBE3}"/>
              </a:ext>
            </a:extLst>
          </p:cNvPr>
          <p:cNvSpPr>
            <a:spLocks noGrp="1"/>
          </p:cNvSpPr>
          <p:nvPr>
            <p:ph type="sldNum" sz="quarter" idx="12"/>
          </p:nvPr>
        </p:nvSpPr>
        <p:spPr/>
        <p:txBody>
          <a:bodyPr/>
          <a:lstStyle/>
          <a:p>
            <a:fld id="{6B95E0D0-D643-45F1-A6D3-23116EE9EC28}" type="slidenum">
              <a:rPr lang="zh-CN" altLang="en-US" smtClean="0"/>
              <a:t>‹#›</a:t>
            </a:fld>
            <a:endParaRPr lang="zh-CN" altLang="en-US"/>
          </a:p>
        </p:txBody>
      </p:sp>
    </p:spTree>
    <p:extLst>
      <p:ext uri="{BB962C8B-B14F-4D97-AF65-F5344CB8AC3E}">
        <p14:creationId xmlns:p14="http://schemas.microsoft.com/office/powerpoint/2010/main" val="78778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142E7-A205-332D-3B55-693571C74E93}"/>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8E0BC219-C9D9-3003-210B-204625DE6C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640A4BB9-9645-7491-F549-20E80182D021}"/>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92F27A0D-8C7A-A4F1-0AA3-B1273271BE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0BC42998-DAE0-FFFC-2298-5E3CDA05706C}"/>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DA1E6B08-19D8-E83D-BEBC-75BCFD0A634B}"/>
              </a:ext>
            </a:extLst>
          </p:cNvPr>
          <p:cNvSpPr>
            <a:spLocks noGrp="1"/>
          </p:cNvSpPr>
          <p:nvPr>
            <p:ph type="dt" sz="half" idx="10"/>
          </p:nvPr>
        </p:nvSpPr>
        <p:spPr/>
        <p:txBody>
          <a:bodyPr/>
          <a:lstStyle/>
          <a:p>
            <a:fld id="{3DB9E677-34D2-47F7-8A52-8C0DC0CABEB7}" type="datetimeFigureOut">
              <a:rPr lang="zh-CN" altLang="en-US" smtClean="0"/>
              <a:t>2023/12/11</a:t>
            </a:fld>
            <a:endParaRPr lang="zh-CN" altLang="en-US"/>
          </a:p>
        </p:txBody>
      </p:sp>
      <p:sp>
        <p:nvSpPr>
          <p:cNvPr id="8" name="Footer Placeholder 7">
            <a:extLst>
              <a:ext uri="{FF2B5EF4-FFF2-40B4-BE49-F238E27FC236}">
                <a16:creationId xmlns:a16="http://schemas.microsoft.com/office/drawing/2014/main" id="{8B06F46E-F4B5-F22F-E753-11CEB66448F8}"/>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9B0966D9-2F4B-8E4A-48F5-AAD674131F57}"/>
              </a:ext>
            </a:extLst>
          </p:cNvPr>
          <p:cNvSpPr>
            <a:spLocks noGrp="1"/>
          </p:cNvSpPr>
          <p:nvPr>
            <p:ph type="sldNum" sz="quarter" idx="12"/>
          </p:nvPr>
        </p:nvSpPr>
        <p:spPr/>
        <p:txBody>
          <a:bodyPr/>
          <a:lstStyle/>
          <a:p>
            <a:fld id="{6B95E0D0-D643-45F1-A6D3-23116EE9EC28}" type="slidenum">
              <a:rPr lang="zh-CN" altLang="en-US" smtClean="0"/>
              <a:t>‹#›</a:t>
            </a:fld>
            <a:endParaRPr lang="zh-CN" altLang="en-US"/>
          </a:p>
        </p:txBody>
      </p:sp>
    </p:spTree>
    <p:extLst>
      <p:ext uri="{BB962C8B-B14F-4D97-AF65-F5344CB8AC3E}">
        <p14:creationId xmlns:p14="http://schemas.microsoft.com/office/powerpoint/2010/main" val="565552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BE86D-75C8-5BC2-994D-375E78614A37}"/>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FFB77557-87D3-8DDF-BDAB-D5146697ECF0}"/>
              </a:ext>
            </a:extLst>
          </p:cNvPr>
          <p:cNvSpPr>
            <a:spLocks noGrp="1"/>
          </p:cNvSpPr>
          <p:nvPr>
            <p:ph type="dt" sz="half" idx="10"/>
          </p:nvPr>
        </p:nvSpPr>
        <p:spPr/>
        <p:txBody>
          <a:bodyPr/>
          <a:lstStyle/>
          <a:p>
            <a:fld id="{3DB9E677-34D2-47F7-8A52-8C0DC0CABEB7}" type="datetimeFigureOut">
              <a:rPr lang="zh-CN" altLang="en-US" smtClean="0"/>
              <a:t>2023/12/11</a:t>
            </a:fld>
            <a:endParaRPr lang="zh-CN" altLang="en-US"/>
          </a:p>
        </p:txBody>
      </p:sp>
      <p:sp>
        <p:nvSpPr>
          <p:cNvPr id="4" name="Footer Placeholder 3">
            <a:extLst>
              <a:ext uri="{FF2B5EF4-FFF2-40B4-BE49-F238E27FC236}">
                <a16:creationId xmlns:a16="http://schemas.microsoft.com/office/drawing/2014/main" id="{BE4C9ED8-D406-171C-5F84-E2FC0F282E4D}"/>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8D009515-9282-AA90-C67C-A22D83DD3FF0}"/>
              </a:ext>
            </a:extLst>
          </p:cNvPr>
          <p:cNvSpPr>
            <a:spLocks noGrp="1"/>
          </p:cNvSpPr>
          <p:nvPr>
            <p:ph type="sldNum" sz="quarter" idx="12"/>
          </p:nvPr>
        </p:nvSpPr>
        <p:spPr/>
        <p:txBody>
          <a:bodyPr/>
          <a:lstStyle/>
          <a:p>
            <a:fld id="{6B95E0D0-D643-45F1-A6D3-23116EE9EC28}" type="slidenum">
              <a:rPr lang="zh-CN" altLang="en-US" smtClean="0"/>
              <a:t>‹#›</a:t>
            </a:fld>
            <a:endParaRPr lang="zh-CN" altLang="en-US"/>
          </a:p>
        </p:txBody>
      </p:sp>
    </p:spTree>
    <p:extLst>
      <p:ext uri="{BB962C8B-B14F-4D97-AF65-F5344CB8AC3E}">
        <p14:creationId xmlns:p14="http://schemas.microsoft.com/office/powerpoint/2010/main" val="39085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E61425-9818-1C84-A398-B5326AED0788}"/>
              </a:ext>
            </a:extLst>
          </p:cNvPr>
          <p:cNvSpPr>
            <a:spLocks noGrp="1"/>
          </p:cNvSpPr>
          <p:nvPr>
            <p:ph type="dt" sz="half" idx="10"/>
          </p:nvPr>
        </p:nvSpPr>
        <p:spPr/>
        <p:txBody>
          <a:bodyPr/>
          <a:lstStyle/>
          <a:p>
            <a:fld id="{3DB9E677-34D2-47F7-8A52-8C0DC0CABEB7}" type="datetimeFigureOut">
              <a:rPr lang="zh-CN" altLang="en-US" smtClean="0"/>
              <a:t>2023/12/11</a:t>
            </a:fld>
            <a:endParaRPr lang="zh-CN" altLang="en-US"/>
          </a:p>
        </p:txBody>
      </p:sp>
      <p:sp>
        <p:nvSpPr>
          <p:cNvPr id="3" name="Footer Placeholder 2">
            <a:extLst>
              <a:ext uri="{FF2B5EF4-FFF2-40B4-BE49-F238E27FC236}">
                <a16:creationId xmlns:a16="http://schemas.microsoft.com/office/drawing/2014/main" id="{B7D6768B-57C6-FB71-B9A6-FDF491878634}"/>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14B1C4A7-B20A-2C6A-F439-C5A004114354}"/>
              </a:ext>
            </a:extLst>
          </p:cNvPr>
          <p:cNvSpPr>
            <a:spLocks noGrp="1"/>
          </p:cNvSpPr>
          <p:nvPr>
            <p:ph type="sldNum" sz="quarter" idx="12"/>
          </p:nvPr>
        </p:nvSpPr>
        <p:spPr/>
        <p:txBody>
          <a:bodyPr/>
          <a:lstStyle/>
          <a:p>
            <a:fld id="{6B95E0D0-D643-45F1-A6D3-23116EE9EC28}" type="slidenum">
              <a:rPr lang="zh-CN" altLang="en-US" smtClean="0"/>
              <a:t>‹#›</a:t>
            </a:fld>
            <a:endParaRPr lang="zh-CN" altLang="en-US"/>
          </a:p>
        </p:txBody>
      </p:sp>
    </p:spTree>
    <p:extLst>
      <p:ext uri="{BB962C8B-B14F-4D97-AF65-F5344CB8AC3E}">
        <p14:creationId xmlns:p14="http://schemas.microsoft.com/office/powerpoint/2010/main" val="1547770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25549-3CFD-4A4F-82D2-AC78E64FE5AF}"/>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21172DA4-6772-CFD8-F58C-B7BCAA4E25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C522605A-97BD-3FFF-4721-0B639766D4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8B4137FF-A916-920E-E297-978130A7D279}"/>
              </a:ext>
            </a:extLst>
          </p:cNvPr>
          <p:cNvSpPr>
            <a:spLocks noGrp="1"/>
          </p:cNvSpPr>
          <p:nvPr>
            <p:ph type="dt" sz="half" idx="10"/>
          </p:nvPr>
        </p:nvSpPr>
        <p:spPr/>
        <p:txBody>
          <a:bodyPr/>
          <a:lstStyle/>
          <a:p>
            <a:fld id="{3DB9E677-34D2-47F7-8A52-8C0DC0CABEB7}" type="datetimeFigureOut">
              <a:rPr lang="zh-CN" altLang="en-US" smtClean="0"/>
              <a:t>2023/12/11</a:t>
            </a:fld>
            <a:endParaRPr lang="zh-CN" altLang="en-US"/>
          </a:p>
        </p:txBody>
      </p:sp>
      <p:sp>
        <p:nvSpPr>
          <p:cNvPr id="6" name="Footer Placeholder 5">
            <a:extLst>
              <a:ext uri="{FF2B5EF4-FFF2-40B4-BE49-F238E27FC236}">
                <a16:creationId xmlns:a16="http://schemas.microsoft.com/office/drawing/2014/main" id="{FB491B39-B50D-153E-3A55-B1AFCD305CA0}"/>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C772DF5C-FD3D-61F9-53F6-04EE6774C671}"/>
              </a:ext>
            </a:extLst>
          </p:cNvPr>
          <p:cNvSpPr>
            <a:spLocks noGrp="1"/>
          </p:cNvSpPr>
          <p:nvPr>
            <p:ph type="sldNum" sz="quarter" idx="12"/>
          </p:nvPr>
        </p:nvSpPr>
        <p:spPr/>
        <p:txBody>
          <a:bodyPr/>
          <a:lstStyle/>
          <a:p>
            <a:fld id="{6B95E0D0-D643-45F1-A6D3-23116EE9EC28}" type="slidenum">
              <a:rPr lang="zh-CN" altLang="en-US" smtClean="0"/>
              <a:t>‹#›</a:t>
            </a:fld>
            <a:endParaRPr lang="zh-CN" altLang="en-US"/>
          </a:p>
        </p:txBody>
      </p:sp>
    </p:spTree>
    <p:extLst>
      <p:ext uri="{BB962C8B-B14F-4D97-AF65-F5344CB8AC3E}">
        <p14:creationId xmlns:p14="http://schemas.microsoft.com/office/powerpoint/2010/main" val="859120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6FFD-8CF9-D367-DDF8-580775A30176}"/>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C2609A41-6B9D-39EC-4A0A-ADE8A410FF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6643160A-A4A0-4DA0-6DC3-93EB0C452E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3BAF4915-2E53-D29B-581C-D5BF5F682719}"/>
              </a:ext>
            </a:extLst>
          </p:cNvPr>
          <p:cNvSpPr>
            <a:spLocks noGrp="1"/>
          </p:cNvSpPr>
          <p:nvPr>
            <p:ph type="dt" sz="half" idx="10"/>
          </p:nvPr>
        </p:nvSpPr>
        <p:spPr/>
        <p:txBody>
          <a:bodyPr/>
          <a:lstStyle/>
          <a:p>
            <a:fld id="{3DB9E677-34D2-47F7-8A52-8C0DC0CABEB7}" type="datetimeFigureOut">
              <a:rPr lang="zh-CN" altLang="en-US" smtClean="0"/>
              <a:t>2023/12/11</a:t>
            </a:fld>
            <a:endParaRPr lang="zh-CN" altLang="en-US"/>
          </a:p>
        </p:txBody>
      </p:sp>
      <p:sp>
        <p:nvSpPr>
          <p:cNvPr id="6" name="Footer Placeholder 5">
            <a:extLst>
              <a:ext uri="{FF2B5EF4-FFF2-40B4-BE49-F238E27FC236}">
                <a16:creationId xmlns:a16="http://schemas.microsoft.com/office/drawing/2014/main" id="{23A03EBA-C722-C323-A5B6-1309A4B1A16B}"/>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C0068377-62EE-E219-E6E7-BBF0F1C26310}"/>
              </a:ext>
            </a:extLst>
          </p:cNvPr>
          <p:cNvSpPr>
            <a:spLocks noGrp="1"/>
          </p:cNvSpPr>
          <p:nvPr>
            <p:ph type="sldNum" sz="quarter" idx="12"/>
          </p:nvPr>
        </p:nvSpPr>
        <p:spPr/>
        <p:txBody>
          <a:bodyPr/>
          <a:lstStyle/>
          <a:p>
            <a:fld id="{6B95E0D0-D643-45F1-A6D3-23116EE9EC28}" type="slidenum">
              <a:rPr lang="zh-CN" altLang="en-US" smtClean="0"/>
              <a:t>‹#›</a:t>
            </a:fld>
            <a:endParaRPr lang="zh-CN" altLang="en-US"/>
          </a:p>
        </p:txBody>
      </p:sp>
    </p:spTree>
    <p:extLst>
      <p:ext uri="{BB962C8B-B14F-4D97-AF65-F5344CB8AC3E}">
        <p14:creationId xmlns:p14="http://schemas.microsoft.com/office/powerpoint/2010/main" val="2571704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38C70F-B7DD-27A2-E58D-64A882337E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BF1C2977-454D-C17E-5986-7833CDF447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EE6F591B-7473-7EA7-B9A3-0EA24DE462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B9E677-34D2-47F7-8A52-8C0DC0CABEB7}" type="datetimeFigureOut">
              <a:rPr lang="zh-CN" altLang="en-US" smtClean="0"/>
              <a:t>2023/12/11</a:t>
            </a:fld>
            <a:endParaRPr lang="zh-CN" altLang="en-US"/>
          </a:p>
        </p:txBody>
      </p:sp>
      <p:sp>
        <p:nvSpPr>
          <p:cNvPr id="5" name="Footer Placeholder 4">
            <a:extLst>
              <a:ext uri="{FF2B5EF4-FFF2-40B4-BE49-F238E27FC236}">
                <a16:creationId xmlns:a16="http://schemas.microsoft.com/office/drawing/2014/main" id="{1CEC9076-E10C-7A05-0A9E-AD66ADA170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6D9639ED-F52C-8E13-D5C3-BDF16BF136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95E0D0-D643-45F1-A6D3-23116EE9EC28}" type="slidenum">
              <a:rPr lang="zh-CN" altLang="en-US" smtClean="0"/>
              <a:t>‹#›</a:t>
            </a:fld>
            <a:endParaRPr lang="zh-CN" altLang="en-US"/>
          </a:p>
        </p:txBody>
      </p:sp>
    </p:spTree>
    <p:extLst>
      <p:ext uri="{BB962C8B-B14F-4D97-AF65-F5344CB8AC3E}">
        <p14:creationId xmlns:p14="http://schemas.microsoft.com/office/powerpoint/2010/main" val="30924007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F28122-970E-0702-0985-C83B0B796E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196" y="272433"/>
            <a:ext cx="1531874" cy="1531874"/>
          </a:xfrm>
          <a:prstGeom prst="rect">
            <a:avLst/>
          </a:prstGeom>
        </p:spPr>
      </p:pic>
      <p:sp>
        <p:nvSpPr>
          <p:cNvPr id="5" name="Flowchart: Document 4">
            <a:extLst>
              <a:ext uri="{FF2B5EF4-FFF2-40B4-BE49-F238E27FC236}">
                <a16:creationId xmlns:a16="http://schemas.microsoft.com/office/drawing/2014/main" id="{5C937310-B598-4297-40BA-EFE80DA096FE}"/>
              </a:ext>
            </a:extLst>
          </p:cNvPr>
          <p:cNvSpPr/>
          <p:nvPr/>
        </p:nvSpPr>
        <p:spPr>
          <a:xfrm rot="10800000">
            <a:off x="0" y="1232451"/>
            <a:ext cx="12192000" cy="5625547"/>
          </a:xfrm>
          <a:prstGeom prst="flowChartDocumen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a:extLst>
              <a:ext uri="{FF2B5EF4-FFF2-40B4-BE49-F238E27FC236}">
                <a16:creationId xmlns:a16="http://schemas.microsoft.com/office/drawing/2014/main" id="{5992A88D-5741-50EE-6BD9-CD9E77F00493}"/>
              </a:ext>
            </a:extLst>
          </p:cNvPr>
          <p:cNvSpPr txBox="1"/>
          <p:nvPr/>
        </p:nvSpPr>
        <p:spPr>
          <a:xfrm>
            <a:off x="4422913" y="3130130"/>
            <a:ext cx="7111132" cy="820674"/>
          </a:xfrm>
          <a:prstGeom prst="rect">
            <a:avLst/>
          </a:prstGeom>
          <a:noFill/>
        </p:spPr>
        <p:txBody>
          <a:bodyPr wrap="square">
            <a:spAutoFit/>
          </a:bodyPr>
          <a:lstStyle/>
          <a:p>
            <a:pPr algn="r">
              <a:lnSpc>
                <a:spcPct val="150000"/>
              </a:lnSpc>
            </a:pPr>
            <a:r>
              <a:rPr lang="en-US" altLang="zh-CN" sz="3600" b="1"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rPr>
              <a:t>Advertisement CTR Prediction</a:t>
            </a:r>
          </a:p>
        </p:txBody>
      </p:sp>
      <p:sp>
        <p:nvSpPr>
          <p:cNvPr id="8" name="TextBox 7">
            <a:extLst>
              <a:ext uri="{FF2B5EF4-FFF2-40B4-BE49-F238E27FC236}">
                <a16:creationId xmlns:a16="http://schemas.microsoft.com/office/drawing/2014/main" id="{327AE4FB-70A4-EEDD-3915-A085D044C3BA}"/>
              </a:ext>
            </a:extLst>
          </p:cNvPr>
          <p:cNvSpPr txBox="1"/>
          <p:nvPr/>
        </p:nvSpPr>
        <p:spPr>
          <a:xfrm>
            <a:off x="5369833" y="4034725"/>
            <a:ext cx="6094638" cy="658835"/>
          </a:xfrm>
          <a:prstGeom prst="rect">
            <a:avLst/>
          </a:prstGeom>
          <a:noFill/>
        </p:spPr>
        <p:txBody>
          <a:bodyPr wrap="square">
            <a:spAutoFit/>
          </a:bodyPr>
          <a:lstStyle/>
          <a:p>
            <a:pPr algn="r">
              <a:lnSpc>
                <a:spcPct val="150000"/>
              </a:lnSpc>
            </a:pPr>
            <a:r>
              <a:rPr lang="en-US" altLang="zh-CN" sz="2800"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sym typeface="+mn-ea"/>
              </a:rPr>
              <a:t>Present Solution</a:t>
            </a:r>
            <a:endParaRPr lang="zh-CN" altLang="en-US" sz="2800"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9" name="TextBox 8">
            <a:extLst>
              <a:ext uri="{FF2B5EF4-FFF2-40B4-BE49-F238E27FC236}">
                <a16:creationId xmlns:a16="http://schemas.microsoft.com/office/drawing/2014/main" id="{17C62368-7A37-1822-D4A8-5C9DC206531D}"/>
              </a:ext>
            </a:extLst>
          </p:cNvPr>
          <p:cNvSpPr txBox="1"/>
          <p:nvPr/>
        </p:nvSpPr>
        <p:spPr>
          <a:xfrm>
            <a:off x="5369833" y="5178180"/>
            <a:ext cx="6094638" cy="1195199"/>
          </a:xfrm>
          <a:prstGeom prst="rect">
            <a:avLst/>
          </a:prstGeom>
          <a:noFill/>
        </p:spPr>
        <p:txBody>
          <a:bodyPr wrap="square">
            <a:spAutoFit/>
          </a:bodyPr>
          <a:lstStyle/>
          <a:p>
            <a:pPr algn="r">
              <a:lnSpc>
                <a:spcPct val="150000"/>
              </a:lnSpc>
            </a:pPr>
            <a:r>
              <a:rPr lang="en-US" altLang="zh-CN" sz="16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sym typeface="+mn-ea"/>
              </a:rPr>
              <a:t>DS5220 / Fall 2023 Semester</a:t>
            </a:r>
          </a:p>
          <a:p>
            <a:pPr algn="r">
              <a:lnSpc>
                <a:spcPct val="150000"/>
              </a:lnSpc>
            </a:pPr>
            <a:r>
              <a:rPr lang="en-US" altLang="zh-CN" sz="16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sym typeface="+mn-ea"/>
              </a:rPr>
              <a:t>Team Members:</a:t>
            </a:r>
            <a:r>
              <a:rPr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sym typeface="+mn-ea"/>
              </a:rPr>
              <a:t> </a:t>
            </a:r>
            <a:r>
              <a:rPr lang="en-US" altLang="zh-CN" sz="16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sym typeface="+mn-ea"/>
              </a:rPr>
              <a:t>Liyang</a:t>
            </a:r>
            <a:r>
              <a:rPr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sym typeface="+mn-ea"/>
              </a:rPr>
              <a:t> </a:t>
            </a:r>
            <a:r>
              <a:rPr lang="en-US" altLang="zh-CN" sz="16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sym typeface="+mn-ea"/>
              </a:rPr>
              <a:t>Song, Qian Yin</a:t>
            </a:r>
          </a:p>
          <a:p>
            <a:pPr algn="r">
              <a:lnSpc>
                <a:spcPct val="150000"/>
              </a:lnSpc>
            </a:pPr>
            <a:r>
              <a:rPr lang="en-US" altLang="zh-CN" sz="16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sym typeface="+mn-ea"/>
              </a:rPr>
              <a:t>Dec 10, 2023</a:t>
            </a:r>
            <a:r>
              <a:rPr lang="zh-CN" altLang="en-US" sz="16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sym typeface="+mn-ea"/>
              </a:rPr>
              <a:t> </a:t>
            </a:r>
            <a:endParaRPr lang="en-US" altLang="zh-CN" sz="16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sym typeface="+mn-ea"/>
            </a:endParaRPr>
          </a:p>
        </p:txBody>
      </p:sp>
      <p:sp>
        <p:nvSpPr>
          <p:cNvPr id="14" name="Slide Number Placeholder 13">
            <a:extLst>
              <a:ext uri="{FF2B5EF4-FFF2-40B4-BE49-F238E27FC236}">
                <a16:creationId xmlns:a16="http://schemas.microsoft.com/office/drawing/2014/main" id="{AA336CAD-1BC0-4D51-87EC-4B575C82490F}"/>
              </a:ext>
            </a:extLst>
          </p:cNvPr>
          <p:cNvSpPr>
            <a:spLocks noGrp="1"/>
          </p:cNvSpPr>
          <p:nvPr>
            <p:ph type="sldNum" sz="quarter" idx="12"/>
          </p:nvPr>
        </p:nvSpPr>
        <p:spPr>
          <a:xfrm>
            <a:off x="9296400" y="6492875"/>
            <a:ext cx="2743200" cy="365125"/>
          </a:xfrm>
        </p:spPr>
        <p:txBody>
          <a:bodyPr/>
          <a:lstStyle/>
          <a:p>
            <a:fld id="{CD1615FA-664A-4E3E-8664-50FDFADF9207}" type="slidenum">
              <a:rPr lang="zh-CN" altLang="en-US" smtClean="0"/>
              <a:t>1</a:t>
            </a:fld>
            <a:endParaRPr lang="zh-CN" altLang="en-US" dirty="0"/>
          </a:p>
        </p:txBody>
      </p:sp>
    </p:spTree>
    <p:extLst>
      <p:ext uri="{BB962C8B-B14F-4D97-AF65-F5344CB8AC3E}">
        <p14:creationId xmlns:p14="http://schemas.microsoft.com/office/powerpoint/2010/main" val="220345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D125FF5-A4BE-F7D1-48A3-B299B2BD4C00}"/>
              </a:ext>
            </a:extLst>
          </p:cNvPr>
          <p:cNvSpPr txBox="1"/>
          <p:nvPr/>
        </p:nvSpPr>
        <p:spPr>
          <a:xfrm>
            <a:off x="0" y="95532"/>
            <a:ext cx="12192000" cy="714234"/>
          </a:xfrm>
          <a:prstGeom prst="rect">
            <a:avLst/>
          </a:prstGeom>
          <a:noFill/>
        </p:spPr>
        <p:txBody>
          <a:bodyPr wrap="square">
            <a:spAutoFit/>
          </a:bodyPr>
          <a:lstStyle/>
          <a:p>
            <a:pPr lvl="1">
              <a:lnSpc>
                <a:spcPct val="120000"/>
              </a:lnSpc>
              <a:buClr>
                <a:srgbClr val="D41B2C"/>
              </a:buClr>
            </a:pPr>
            <a:r>
              <a:rPr lang="en-US" altLang="zh-CN" sz="3600" b="1" dirty="0"/>
              <a:t>Background – big picture</a:t>
            </a:r>
          </a:p>
        </p:txBody>
      </p:sp>
      <p:sp>
        <p:nvSpPr>
          <p:cNvPr id="11" name="Slide Number Placeholder 10">
            <a:extLst>
              <a:ext uri="{FF2B5EF4-FFF2-40B4-BE49-F238E27FC236}">
                <a16:creationId xmlns:a16="http://schemas.microsoft.com/office/drawing/2014/main" id="{E4FAC7AA-BDB7-F7C0-F177-96942C945B33}"/>
              </a:ext>
            </a:extLst>
          </p:cNvPr>
          <p:cNvSpPr>
            <a:spLocks noGrp="1"/>
          </p:cNvSpPr>
          <p:nvPr>
            <p:ph type="sldNum" sz="quarter" idx="12"/>
          </p:nvPr>
        </p:nvSpPr>
        <p:spPr/>
        <p:txBody>
          <a:bodyPr/>
          <a:lstStyle/>
          <a:p>
            <a:fld id="{CD1615FA-664A-4E3E-8664-50FDFADF9207}" type="slidenum">
              <a:rPr lang="zh-CN" altLang="en-US" smtClean="0"/>
              <a:t>2</a:t>
            </a:fld>
            <a:endParaRPr lang="zh-CN" altLang="en-US"/>
          </a:p>
        </p:txBody>
      </p:sp>
      <p:sp>
        <p:nvSpPr>
          <p:cNvPr id="2" name="Flowchart: Process 1">
            <a:extLst>
              <a:ext uri="{FF2B5EF4-FFF2-40B4-BE49-F238E27FC236}">
                <a16:creationId xmlns:a16="http://schemas.microsoft.com/office/drawing/2014/main" id="{8105CBB4-A62C-646D-028E-C22D78DFD5E9}"/>
              </a:ext>
            </a:extLst>
          </p:cNvPr>
          <p:cNvSpPr/>
          <p:nvPr/>
        </p:nvSpPr>
        <p:spPr>
          <a:xfrm flipV="1">
            <a:off x="0" y="1046870"/>
            <a:ext cx="12192000" cy="9144"/>
          </a:xfrm>
          <a:prstGeom prst="flowChartProcess">
            <a:avLst/>
          </a:prstGeom>
          <a:solidFill>
            <a:srgbClr val="D41B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a:extLst>
              <a:ext uri="{FF2B5EF4-FFF2-40B4-BE49-F238E27FC236}">
                <a16:creationId xmlns:a16="http://schemas.microsoft.com/office/drawing/2014/main" id="{742B14A2-D146-B892-E3CD-390FF76507ED}"/>
              </a:ext>
            </a:extLst>
          </p:cNvPr>
          <p:cNvSpPr txBox="1"/>
          <p:nvPr/>
        </p:nvSpPr>
        <p:spPr>
          <a:xfrm>
            <a:off x="755662" y="1449180"/>
            <a:ext cx="10680676" cy="3394840"/>
          </a:xfrm>
          <a:prstGeom prst="rect">
            <a:avLst/>
          </a:prstGeom>
          <a:noFill/>
        </p:spPr>
        <p:txBody>
          <a:bodyPr wrap="square">
            <a:spAutoFit/>
          </a:bodyPr>
          <a:lstStyle>
            <a:defPPr>
              <a:defRPr lang="zh-CN"/>
            </a:defPPr>
            <a:lvl1pPr marL="285750" indent="-285750">
              <a:lnSpc>
                <a:spcPct val="120000"/>
              </a:lnSpc>
              <a:buClr>
                <a:srgbClr val="D41B2C"/>
              </a:buClr>
              <a:buFont typeface="Wingdings" panose="05000000000000000000" pitchFamily="2" charset="2"/>
              <a:buChar char="n"/>
            </a:lvl1pPr>
            <a:lvl2pPr marL="742950" lvl="1" indent="-285750">
              <a:lnSpc>
                <a:spcPct val="120000"/>
              </a:lnSpc>
              <a:buClr>
                <a:srgbClr val="D41B2C"/>
              </a:buClr>
              <a:buFont typeface="Arial" panose="020B0604020202020204" pitchFamily="34" charset="0"/>
              <a:buChar char="•"/>
            </a:lvl2pPr>
          </a:lstStyle>
          <a:p>
            <a:r>
              <a:rPr lang="en-US" altLang="zh-CN" dirty="0"/>
              <a:t>Initially, the goal is to increase the efficiency of targeted advertising by </a:t>
            </a:r>
            <a:r>
              <a:rPr lang="en-US" altLang="zh-CN" b="1" dirty="0">
                <a:solidFill>
                  <a:srgbClr val="D41B2C"/>
                </a:solidFill>
              </a:rPr>
              <a:t>accurately predicting the likelihood of a user clicking on an advertisement</a:t>
            </a:r>
            <a:r>
              <a:rPr lang="en-US" altLang="zh-CN" dirty="0"/>
              <a:t>, enabling improved return on investment (ROI) and lower cost on advertising. Therefore, we want to find the best model for the CTR (Click-Through Rate) prediction.</a:t>
            </a:r>
          </a:p>
          <a:p>
            <a:r>
              <a:rPr lang="en-US" altLang="zh-CN" dirty="0"/>
              <a:t>There are many performance metrices to evaluate the model. In our project, we decide to focus on minimizing false positives while balancing with other metrics. </a:t>
            </a:r>
          </a:p>
          <a:p>
            <a:r>
              <a:rPr lang="en-US" dirty="0"/>
              <a:t>We mainly consider </a:t>
            </a:r>
            <a:r>
              <a:rPr lang="en-US" b="1" dirty="0">
                <a:solidFill>
                  <a:srgbClr val="D41B2C"/>
                </a:solidFill>
              </a:rPr>
              <a:t>precision</a:t>
            </a:r>
            <a:r>
              <a:rPr lang="en-US" dirty="0"/>
              <a:t> or </a:t>
            </a:r>
            <a:r>
              <a:rPr lang="en-US" b="1" dirty="0">
                <a:solidFill>
                  <a:srgbClr val="D41B2C"/>
                </a:solidFill>
              </a:rPr>
              <a:t>false positive </a:t>
            </a:r>
            <a:r>
              <a:rPr lang="en-US" dirty="0"/>
              <a:t>rather than false negative because the project target is recommending advertisements to users based on the click rate prediction. As a result, higher false positive would show more advertisements that the user would be less likely to click. And this could make the user feel less engaged and tend the leave the </a:t>
            </a:r>
            <a:r>
              <a:rPr lang="en-US" dirty="0" err="1"/>
              <a:t>applicaton</a:t>
            </a:r>
            <a:r>
              <a:rPr lang="en-US" dirty="0"/>
              <a:t>. </a:t>
            </a:r>
          </a:p>
        </p:txBody>
      </p:sp>
    </p:spTree>
    <p:extLst>
      <p:ext uri="{BB962C8B-B14F-4D97-AF65-F5344CB8AC3E}">
        <p14:creationId xmlns:p14="http://schemas.microsoft.com/office/powerpoint/2010/main" val="1070114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D125FF5-A4BE-F7D1-48A3-B299B2BD4C00}"/>
              </a:ext>
            </a:extLst>
          </p:cNvPr>
          <p:cNvSpPr txBox="1"/>
          <p:nvPr/>
        </p:nvSpPr>
        <p:spPr>
          <a:xfrm>
            <a:off x="0" y="95532"/>
            <a:ext cx="12192000" cy="714234"/>
          </a:xfrm>
          <a:prstGeom prst="rect">
            <a:avLst/>
          </a:prstGeom>
          <a:noFill/>
        </p:spPr>
        <p:txBody>
          <a:bodyPr wrap="square">
            <a:spAutoFit/>
          </a:bodyPr>
          <a:lstStyle/>
          <a:p>
            <a:pPr lvl="1">
              <a:lnSpc>
                <a:spcPct val="120000"/>
              </a:lnSpc>
              <a:buClr>
                <a:srgbClr val="D41B2C"/>
              </a:buClr>
            </a:pPr>
            <a:r>
              <a:rPr lang="en-US" altLang="zh-CN" sz="3600" b="1" dirty="0"/>
              <a:t>What we have done</a:t>
            </a:r>
            <a:r>
              <a:rPr lang="zh-CN" altLang="en-US" sz="3600" b="1" dirty="0"/>
              <a:t> </a:t>
            </a:r>
            <a:r>
              <a:rPr lang="en-US" altLang="zh-CN" sz="3600" b="1" dirty="0"/>
              <a:t>–</a:t>
            </a:r>
            <a:r>
              <a:rPr lang="zh-CN" altLang="en-US" sz="3600" b="1" dirty="0"/>
              <a:t> </a:t>
            </a:r>
            <a:r>
              <a:rPr lang="en-US" altLang="zh-CN" sz="3600" b="1" dirty="0"/>
              <a:t>the</a:t>
            </a:r>
            <a:r>
              <a:rPr lang="zh-CN" altLang="en-US" sz="3600" b="1" dirty="0"/>
              <a:t> </a:t>
            </a:r>
            <a:r>
              <a:rPr lang="en-US" altLang="zh-CN" sz="3600" b="1" dirty="0"/>
              <a:t>ML workflow</a:t>
            </a:r>
          </a:p>
        </p:txBody>
      </p:sp>
      <p:sp>
        <p:nvSpPr>
          <p:cNvPr id="11" name="Slide Number Placeholder 10">
            <a:extLst>
              <a:ext uri="{FF2B5EF4-FFF2-40B4-BE49-F238E27FC236}">
                <a16:creationId xmlns:a16="http://schemas.microsoft.com/office/drawing/2014/main" id="{E4FAC7AA-BDB7-F7C0-F177-96942C945B33}"/>
              </a:ext>
            </a:extLst>
          </p:cNvPr>
          <p:cNvSpPr>
            <a:spLocks noGrp="1"/>
          </p:cNvSpPr>
          <p:nvPr>
            <p:ph type="sldNum" sz="quarter" idx="12"/>
          </p:nvPr>
        </p:nvSpPr>
        <p:spPr/>
        <p:txBody>
          <a:bodyPr/>
          <a:lstStyle/>
          <a:p>
            <a:fld id="{CD1615FA-664A-4E3E-8664-50FDFADF9207}" type="slidenum">
              <a:rPr lang="zh-CN" altLang="en-US" smtClean="0"/>
              <a:t>3</a:t>
            </a:fld>
            <a:endParaRPr lang="zh-CN" altLang="en-US" dirty="0"/>
          </a:p>
        </p:txBody>
      </p:sp>
      <p:sp>
        <p:nvSpPr>
          <p:cNvPr id="2" name="Flowchart: Process 1">
            <a:extLst>
              <a:ext uri="{FF2B5EF4-FFF2-40B4-BE49-F238E27FC236}">
                <a16:creationId xmlns:a16="http://schemas.microsoft.com/office/drawing/2014/main" id="{8105CBB4-A62C-646D-028E-C22D78DFD5E9}"/>
              </a:ext>
            </a:extLst>
          </p:cNvPr>
          <p:cNvSpPr/>
          <p:nvPr/>
        </p:nvSpPr>
        <p:spPr>
          <a:xfrm flipV="1">
            <a:off x="0" y="1046870"/>
            <a:ext cx="12192000" cy="9144"/>
          </a:xfrm>
          <a:prstGeom prst="flowChartProcess">
            <a:avLst/>
          </a:prstGeom>
          <a:solidFill>
            <a:srgbClr val="D41B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ctangle 2">
            <a:extLst>
              <a:ext uri="{FF2B5EF4-FFF2-40B4-BE49-F238E27FC236}">
                <a16:creationId xmlns:a16="http://schemas.microsoft.com/office/drawing/2014/main" id="{C47F5139-661F-8BDD-4BF3-D3BECF19039F}"/>
              </a:ext>
            </a:extLst>
          </p:cNvPr>
          <p:cNvSpPr/>
          <p:nvPr/>
        </p:nvSpPr>
        <p:spPr>
          <a:xfrm>
            <a:off x="1467004" y="1664016"/>
            <a:ext cx="1935126" cy="710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t>Read in data</a:t>
            </a:r>
            <a:endParaRPr lang="zh-CN" altLang="en-US" sz="1400" b="1" dirty="0"/>
          </a:p>
        </p:txBody>
      </p:sp>
      <p:sp>
        <p:nvSpPr>
          <p:cNvPr id="4" name="Rectangle 3">
            <a:extLst>
              <a:ext uri="{FF2B5EF4-FFF2-40B4-BE49-F238E27FC236}">
                <a16:creationId xmlns:a16="http://schemas.microsoft.com/office/drawing/2014/main" id="{949807F5-E461-4411-33FA-EA6D6E862B56}"/>
              </a:ext>
            </a:extLst>
          </p:cNvPr>
          <p:cNvSpPr/>
          <p:nvPr/>
        </p:nvSpPr>
        <p:spPr>
          <a:xfrm>
            <a:off x="3904043" y="1664016"/>
            <a:ext cx="1935126" cy="710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t>Check duplicate </a:t>
            </a:r>
            <a:r>
              <a:rPr lang="en-US" altLang="zh-CN" sz="1400" b="1" dirty="0" err="1"/>
              <a:t>obs</a:t>
            </a:r>
            <a:endParaRPr lang="zh-CN" altLang="en-US" sz="1400" b="1" dirty="0"/>
          </a:p>
        </p:txBody>
      </p:sp>
      <p:sp>
        <p:nvSpPr>
          <p:cNvPr id="5" name="Rectangle 4">
            <a:extLst>
              <a:ext uri="{FF2B5EF4-FFF2-40B4-BE49-F238E27FC236}">
                <a16:creationId xmlns:a16="http://schemas.microsoft.com/office/drawing/2014/main" id="{CA8DA026-F61F-5718-3A5C-1A6032C4810D}"/>
              </a:ext>
            </a:extLst>
          </p:cNvPr>
          <p:cNvSpPr/>
          <p:nvPr/>
        </p:nvSpPr>
        <p:spPr>
          <a:xfrm>
            <a:off x="6341082" y="1664016"/>
            <a:ext cx="1935126" cy="710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t>Check nans target </a:t>
            </a:r>
            <a:r>
              <a:rPr lang="en-US" altLang="zh-CN" sz="1400" b="1" dirty="0" err="1"/>
              <a:t>obs</a:t>
            </a:r>
            <a:endParaRPr lang="zh-CN" altLang="en-US" sz="1400" b="1" dirty="0"/>
          </a:p>
        </p:txBody>
      </p:sp>
      <p:sp>
        <p:nvSpPr>
          <p:cNvPr id="8" name="Rectangle 7">
            <a:extLst>
              <a:ext uri="{FF2B5EF4-FFF2-40B4-BE49-F238E27FC236}">
                <a16:creationId xmlns:a16="http://schemas.microsoft.com/office/drawing/2014/main" id="{7AABE6BE-D7E4-CAD5-34D2-47F569EC1404}"/>
              </a:ext>
            </a:extLst>
          </p:cNvPr>
          <p:cNvSpPr/>
          <p:nvPr/>
        </p:nvSpPr>
        <p:spPr>
          <a:xfrm>
            <a:off x="3904042" y="2907460"/>
            <a:ext cx="1935126" cy="710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t>Train/Test split</a:t>
            </a:r>
            <a:endParaRPr lang="zh-CN" altLang="en-US" sz="1400" b="1" dirty="0"/>
          </a:p>
        </p:txBody>
      </p:sp>
      <p:sp>
        <p:nvSpPr>
          <p:cNvPr id="9" name="Rectangle 8">
            <a:extLst>
              <a:ext uri="{FF2B5EF4-FFF2-40B4-BE49-F238E27FC236}">
                <a16:creationId xmlns:a16="http://schemas.microsoft.com/office/drawing/2014/main" id="{EDAE7E6D-AFFE-D4E9-3D7E-74DE1E9EE9A5}"/>
              </a:ext>
            </a:extLst>
          </p:cNvPr>
          <p:cNvSpPr/>
          <p:nvPr/>
        </p:nvSpPr>
        <p:spPr>
          <a:xfrm>
            <a:off x="1467002" y="2907460"/>
            <a:ext cx="1935126" cy="710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t>Train/Validation split</a:t>
            </a:r>
            <a:endParaRPr lang="zh-CN" altLang="en-US" sz="1400" b="1" dirty="0"/>
          </a:p>
        </p:txBody>
      </p:sp>
      <p:sp>
        <p:nvSpPr>
          <p:cNvPr id="10" name="Rectangle 9">
            <a:extLst>
              <a:ext uri="{FF2B5EF4-FFF2-40B4-BE49-F238E27FC236}">
                <a16:creationId xmlns:a16="http://schemas.microsoft.com/office/drawing/2014/main" id="{40BA64EB-6318-668C-501D-4591E66CE1DF}"/>
              </a:ext>
            </a:extLst>
          </p:cNvPr>
          <p:cNvSpPr/>
          <p:nvPr/>
        </p:nvSpPr>
        <p:spPr>
          <a:xfrm>
            <a:off x="8778120" y="2895976"/>
            <a:ext cx="1935126" cy="710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t>Check out missingness</a:t>
            </a:r>
            <a:endParaRPr lang="zh-CN" altLang="en-US" sz="1400" b="1" dirty="0"/>
          </a:p>
        </p:txBody>
      </p:sp>
      <p:sp>
        <p:nvSpPr>
          <p:cNvPr id="12" name="Rectangle 11">
            <a:extLst>
              <a:ext uri="{FF2B5EF4-FFF2-40B4-BE49-F238E27FC236}">
                <a16:creationId xmlns:a16="http://schemas.microsoft.com/office/drawing/2014/main" id="{AE051862-CFFC-E954-A500-DF544295E85E}"/>
              </a:ext>
            </a:extLst>
          </p:cNvPr>
          <p:cNvSpPr/>
          <p:nvPr/>
        </p:nvSpPr>
        <p:spPr>
          <a:xfrm>
            <a:off x="8778120" y="1662522"/>
            <a:ext cx="1935126" cy="710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t>Identify attributes types</a:t>
            </a:r>
            <a:endParaRPr lang="zh-CN" altLang="en-US" sz="1400" b="1" dirty="0"/>
          </a:p>
        </p:txBody>
      </p:sp>
      <p:sp>
        <p:nvSpPr>
          <p:cNvPr id="13" name="Rectangle 12">
            <a:extLst>
              <a:ext uri="{FF2B5EF4-FFF2-40B4-BE49-F238E27FC236}">
                <a16:creationId xmlns:a16="http://schemas.microsoft.com/office/drawing/2014/main" id="{E341BC7E-4025-EB07-DA0C-F14C1C3C560F}"/>
              </a:ext>
            </a:extLst>
          </p:cNvPr>
          <p:cNvSpPr/>
          <p:nvPr/>
        </p:nvSpPr>
        <p:spPr>
          <a:xfrm>
            <a:off x="6341082" y="5326933"/>
            <a:ext cx="1935126" cy="710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t>Evaluate default model on train set</a:t>
            </a:r>
            <a:endParaRPr lang="zh-CN" altLang="en-US" sz="1400" b="1" dirty="0"/>
          </a:p>
        </p:txBody>
      </p:sp>
      <p:sp>
        <p:nvSpPr>
          <p:cNvPr id="14" name="Rectangle 13">
            <a:extLst>
              <a:ext uri="{FF2B5EF4-FFF2-40B4-BE49-F238E27FC236}">
                <a16:creationId xmlns:a16="http://schemas.microsoft.com/office/drawing/2014/main" id="{D9B57948-0DB9-9011-0802-E9E774BD9889}"/>
              </a:ext>
            </a:extLst>
          </p:cNvPr>
          <p:cNvSpPr/>
          <p:nvPr/>
        </p:nvSpPr>
        <p:spPr>
          <a:xfrm>
            <a:off x="3904042" y="5322217"/>
            <a:ext cx="1935126" cy="710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t>Evaluate default model on validation set</a:t>
            </a:r>
            <a:endParaRPr lang="zh-CN" altLang="en-US" sz="1400" b="1" dirty="0"/>
          </a:p>
        </p:txBody>
      </p:sp>
      <p:sp>
        <p:nvSpPr>
          <p:cNvPr id="15" name="Arrow: Right 18">
            <a:extLst>
              <a:ext uri="{FF2B5EF4-FFF2-40B4-BE49-F238E27FC236}">
                <a16:creationId xmlns:a16="http://schemas.microsoft.com/office/drawing/2014/main" id="{B50D9248-110E-F32A-B1CE-5AC0F0E3488D}"/>
              </a:ext>
            </a:extLst>
          </p:cNvPr>
          <p:cNvSpPr/>
          <p:nvPr/>
        </p:nvSpPr>
        <p:spPr>
          <a:xfrm>
            <a:off x="3463295" y="1957031"/>
            <a:ext cx="379582" cy="27014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b="1"/>
          </a:p>
        </p:txBody>
      </p:sp>
      <p:sp>
        <p:nvSpPr>
          <p:cNvPr id="16" name="Arrow: Right 19">
            <a:extLst>
              <a:ext uri="{FF2B5EF4-FFF2-40B4-BE49-F238E27FC236}">
                <a16:creationId xmlns:a16="http://schemas.microsoft.com/office/drawing/2014/main" id="{7F573BBC-E566-8839-AA35-22D27B23D717}"/>
              </a:ext>
            </a:extLst>
          </p:cNvPr>
          <p:cNvSpPr/>
          <p:nvPr/>
        </p:nvSpPr>
        <p:spPr>
          <a:xfrm>
            <a:off x="5900334" y="1961384"/>
            <a:ext cx="379582" cy="27014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b="1"/>
          </a:p>
        </p:txBody>
      </p:sp>
      <p:sp>
        <p:nvSpPr>
          <p:cNvPr id="17" name="Arrow: Right 20">
            <a:extLst>
              <a:ext uri="{FF2B5EF4-FFF2-40B4-BE49-F238E27FC236}">
                <a16:creationId xmlns:a16="http://schemas.microsoft.com/office/drawing/2014/main" id="{7B7ACBFA-1FB1-A65C-FBA4-C645857FF896}"/>
              </a:ext>
            </a:extLst>
          </p:cNvPr>
          <p:cNvSpPr/>
          <p:nvPr/>
        </p:nvSpPr>
        <p:spPr>
          <a:xfrm>
            <a:off x="8337373" y="1965737"/>
            <a:ext cx="379582" cy="27014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b="1"/>
          </a:p>
        </p:txBody>
      </p:sp>
      <p:sp>
        <p:nvSpPr>
          <p:cNvPr id="18" name="Arrow: Right 21">
            <a:extLst>
              <a:ext uri="{FF2B5EF4-FFF2-40B4-BE49-F238E27FC236}">
                <a16:creationId xmlns:a16="http://schemas.microsoft.com/office/drawing/2014/main" id="{01677442-46C4-DBB2-1410-8A8096DAFAB8}"/>
              </a:ext>
            </a:extLst>
          </p:cNvPr>
          <p:cNvSpPr/>
          <p:nvPr/>
        </p:nvSpPr>
        <p:spPr>
          <a:xfrm rot="10800000">
            <a:off x="3463295" y="3152478"/>
            <a:ext cx="379582" cy="27014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b="1"/>
          </a:p>
        </p:txBody>
      </p:sp>
      <p:sp>
        <p:nvSpPr>
          <p:cNvPr id="19" name="Arrow: Right 22">
            <a:extLst>
              <a:ext uri="{FF2B5EF4-FFF2-40B4-BE49-F238E27FC236}">
                <a16:creationId xmlns:a16="http://schemas.microsoft.com/office/drawing/2014/main" id="{50751010-8F79-2320-A598-8174F38D93B7}"/>
              </a:ext>
            </a:extLst>
          </p:cNvPr>
          <p:cNvSpPr/>
          <p:nvPr/>
        </p:nvSpPr>
        <p:spPr>
          <a:xfrm rot="10800000">
            <a:off x="8337373" y="3127727"/>
            <a:ext cx="379582" cy="27014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b="1"/>
          </a:p>
        </p:txBody>
      </p:sp>
      <p:sp>
        <p:nvSpPr>
          <p:cNvPr id="20" name="Arrow: Right 23">
            <a:extLst>
              <a:ext uri="{FF2B5EF4-FFF2-40B4-BE49-F238E27FC236}">
                <a16:creationId xmlns:a16="http://schemas.microsoft.com/office/drawing/2014/main" id="{D5782815-7368-013B-3F5C-0322003649D7}"/>
              </a:ext>
            </a:extLst>
          </p:cNvPr>
          <p:cNvSpPr/>
          <p:nvPr/>
        </p:nvSpPr>
        <p:spPr>
          <a:xfrm rot="10800000">
            <a:off x="5900334" y="3133374"/>
            <a:ext cx="379582" cy="27014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b="1"/>
          </a:p>
        </p:txBody>
      </p:sp>
      <p:sp>
        <p:nvSpPr>
          <p:cNvPr id="21" name="Arrow: Right 24">
            <a:extLst>
              <a:ext uri="{FF2B5EF4-FFF2-40B4-BE49-F238E27FC236}">
                <a16:creationId xmlns:a16="http://schemas.microsoft.com/office/drawing/2014/main" id="{463B517A-9B6A-A53C-6988-265613A1735B}"/>
              </a:ext>
            </a:extLst>
          </p:cNvPr>
          <p:cNvSpPr/>
          <p:nvPr/>
        </p:nvSpPr>
        <p:spPr>
          <a:xfrm>
            <a:off x="3463295" y="4368524"/>
            <a:ext cx="379582" cy="27014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b="1"/>
          </a:p>
        </p:txBody>
      </p:sp>
      <p:sp>
        <p:nvSpPr>
          <p:cNvPr id="22" name="Arrow: Right 24">
            <a:extLst>
              <a:ext uri="{FF2B5EF4-FFF2-40B4-BE49-F238E27FC236}">
                <a16:creationId xmlns:a16="http://schemas.microsoft.com/office/drawing/2014/main" id="{B3A724C3-0DF2-916A-CB31-C2B2D735C0B7}"/>
              </a:ext>
            </a:extLst>
          </p:cNvPr>
          <p:cNvSpPr/>
          <p:nvPr/>
        </p:nvSpPr>
        <p:spPr>
          <a:xfrm rot="5400000">
            <a:off x="9555892" y="2514432"/>
            <a:ext cx="379582" cy="27014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b="1"/>
          </a:p>
        </p:txBody>
      </p:sp>
      <p:sp>
        <p:nvSpPr>
          <p:cNvPr id="24" name="Arrow: Right 24">
            <a:extLst>
              <a:ext uri="{FF2B5EF4-FFF2-40B4-BE49-F238E27FC236}">
                <a16:creationId xmlns:a16="http://schemas.microsoft.com/office/drawing/2014/main" id="{0F351122-DE47-44C6-EEFD-82DFFC96C2A7}"/>
              </a:ext>
            </a:extLst>
          </p:cNvPr>
          <p:cNvSpPr/>
          <p:nvPr/>
        </p:nvSpPr>
        <p:spPr>
          <a:xfrm rot="5400000">
            <a:off x="2244776" y="3708352"/>
            <a:ext cx="379582" cy="27014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b="1"/>
          </a:p>
        </p:txBody>
      </p:sp>
      <p:sp>
        <p:nvSpPr>
          <p:cNvPr id="23" name="Rectangle 22">
            <a:extLst>
              <a:ext uri="{FF2B5EF4-FFF2-40B4-BE49-F238E27FC236}">
                <a16:creationId xmlns:a16="http://schemas.microsoft.com/office/drawing/2014/main" id="{C2B64AB3-89D0-0FC4-02FF-258686542132}"/>
              </a:ext>
            </a:extLst>
          </p:cNvPr>
          <p:cNvSpPr/>
          <p:nvPr/>
        </p:nvSpPr>
        <p:spPr>
          <a:xfrm>
            <a:off x="8772013" y="5326933"/>
            <a:ext cx="1935126" cy="710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t>Identify drop </a:t>
            </a:r>
            <a:r>
              <a:rPr lang="en-US" altLang="zh-CN" sz="1400" b="1" dirty="0" err="1"/>
              <a:t>attr</a:t>
            </a:r>
            <a:r>
              <a:rPr lang="en-US" altLang="zh-CN" sz="1400" b="1" dirty="0"/>
              <a:t> list</a:t>
            </a:r>
            <a:endParaRPr lang="zh-CN" altLang="en-US" sz="1400" b="1" dirty="0"/>
          </a:p>
        </p:txBody>
      </p:sp>
      <p:sp>
        <p:nvSpPr>
          <p:cNvPr id="28" name="TextBox 27">
            <a:extLst>
              <a:ext uri="{FF2B5EF4-FFF2-40B4-BE49-F238E27FC236}">
                <a16:creationId xmlns:a16="http://schemas.microsoft.com/office/drawing/2014/main" id="{1E33F9FB-5C7D-89E5-1241-CDB597C9B999}"/>
              </a:ext>
            </a:extLst>
          </p:cNvPr>
          <p:cNvSpPr txBox="1"/>
          <p:nvPr/>
        </p:nvSpPr>
        <p:spPr>
          <a:xfrm>
            <a:off x="1912117" y="1293118"/>
            <a:ext cx="944489" cy="369332"/>
          </a:xfrm>
          <a:prstGeom prst="rect">
            <a:avLst/>
          </a:prstGeom>
          <a:noFill/>
        </p:spPr>
        <p:txBody>
          <a:bodyPr wrap="none" rtlCol="0">
            <a:spAutoFit/>
          </a:bodyPr>
          <a:lstStyle/>
          <a:p>
            <a:r>
              <a:rPr lang="en-US" dirty="0"/>
              <a:t>Phase II</a:t>
            </a:r>
          </a:p>
        </p:txBody>
      </p:sp>
      <p:sp>
        <p:nvSpPr>
          <p:cNvPr id="29" name="TextBox 28">
            <a:extLst>
              <a:ext uri="{FF2B5EF4-FFF2-40B4-BE49-F238E27FC236}">
                <a16:creationId xmlns:a16="http://schemas.microsoft.com/office/drawing/2014/main" id="{D8FFE3CC-3266-AB10-2F86-6193A2FDFD5E}"/>
              </a:ext>
            </a:extLst>
          </p:cNvPr>
          <p:cNvSpPr txBox="1"/>
          <p:nvPr/>
        </p:nvSpPr>
        <p:spPr>
          <a:xfrm>
            <a:off x="4399360" y="1293118"/>
            <a:ext cx="1002197" cy="369332"/>
          </a:xfrm>
          <a:prstGeom prst="rect">
            <a:avLst/>
          </a:prstGeom>
          <a:noFill/>
        </p:spPr>
        <p:txBody>
          <a:bodyPr wrap="none" rtlCol="0">
            <a:spAutoFit/>
          </a:bodyPr>
          <a:lstStyle/>
          <a:p>
            <a:r>
              <a:rPr lang="en-US" dirty="0"/>
              <a:t>Phase III</a:t>
            </a:r>
          </a:p>
        </p:txBody>
      </p:sp>
      <p:sp>
        <p:nvSpPr>
          <p:cNvPr id="30" name="TextBox 29">
            <a:extLst>
              <a:ext uri="{FF2B5EF4-FFF2-40B4-BE49-F238E27FC236}">
                <a16:creationId xmlns:a16="http://schemas.microsoft.com/office/drawing/2014/main" id="{C474CD16-A65B-9E5A-1B93-588F58CB622A}"/>
              </a:ext>
            </a:extLst>
          </p:cNvPr>
          <p:cNvSpPr txBox="1"/>
          <p:nvPr/>
        </p:nvSpPr>
        <p:spPr>
          <a:xfrm>
            <a:off x="4386535" y="2553804"/>
            <a:ext cx="1027845" cy="369332"/>
          </a:xfrm>
          <a:prstGeom prst="rect">
            <a:avLst/>
          </a:prstGeom>
          <a:noFill/>
        </p:spPr>
        <p:txBody>
          <a:bodyPr wrap="none" rtlCol="0">
            <a:spAutoFit/>
          </a:bodyPr>
          <a:lstStyle/>
          <a:p>
            <a:r>
              <a:rPr lang="en-US" dirty="0"/>
              <a:t>Phase IV</a:t>
            </a:r>
          </a:p>
        </p:txBody>
      </p:sp>
      <p:sp>
        <p:nvSpPr>
          <p:cNvPr id="31" name="Rectangle 30">
            <a:extLst>
              <a:ext uri="{FF2B5EF4-FFF2-40B4-BE49-F238E27FC236}">
                <a16:creationId xmlns:a16="http://schemas.microsoft.com/office/drawing/2014/main" id="{706232BA-E551-EE2F-88F6-D2E5753509B7}"/>
              </a:ext>
            </a:extLst>
          </p:cNvPr>
          <p:cNvSpPr/>
          <p:nvPr/>
        </p:nvSpPr>
        <p:spPr>
          <a:xfrm>
            <a:off x="1467002" y="4096108"/>
            <a:ext cx="1935126" cy="710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t>Drop duplicate </a:t>
            </a:r>
            <a:r>
              <a:rPr lang="en-US" altLang="zh-CN" sz="1400" b="1" dirty="0" err="1"/>
              <a:t>obs</a:t>
            </a:r>
            <a:endParaRPr lang="zh-CN" altLang="en-US" sz="1400" b="1" dirty="0"/>
          </a:p>
        </p:txBody>
      </p:sp>
      <p:sp>
        <p:nvSpPr>
          <p:cNvPr id="32" name="Rectangle 31">
            <a:extLst>
              <a:ext uri="{FF2B5EF4-FFF2-40B4-BE49-F238E27FC236}">
                <a16:creationId xmlns:a16="http://schemas.microsoft.com/office/drawing/2014/main" id="{41580BD3-A0B8-341D-0E59-0B806212C91B}"/>
              </a:ext>
            </a:extLst>
          </p:cNvPr>
          <p:cNvSpPr/>
          <p:nvPr/>
        </p:nvSpPr>
        <p:spPr>
          <a:xfrm>
            <a:off x="3904042" y="4093479"/>
            <a:ext cx="1935126" cy="710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t>Drop nans target </a:t>
            </a:r>
            <a:r>
              <a:rPr lang="en-US" altLang="zh-CN" sz="1400" b="1" dirty="0" err="1"/>
              <a:t>obs</a:t>
            </a:r>
            <a:endParaRPr lang="zh-CN" altLang="en-US" sz="1400" b="1" dirty="0"/>
          </a:p>
        </p:txBody>
      </p:sp>
      <p:sp>
        <p:nvSpPr>
          <p:cNvPr id="33" name="Rectangle 32">
            <a:extLst>
              <a:ext uri="{FF2B5EF4-FFF2-40B4-BE49-F238E27FC236}">
                <a16:creationId xmlns:a16="http://schemas.microsoft.com/office/drawing/2014/main" id="{CD78BF34-4D76-DFD8-27D8-8A8749633177}"/>
              </a:ext>
            </a:extLst>
          </p:cNvPr>
          <p:cNvSpPr/>
          <p:nvPr/>
        </p:nvSpPr>
        <p:spPr>
          <a:xfrm>
            <a:off x="8779500" y="4093479"/>
            <a:ext cx="1935126" cy="710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t>Drop high correlation</a:t>
            </a:r>
            <a:endParaRPr lang="zh-CN" altLang="en-US" sz="1400" b="1" dirty="0"/>
          </a:p>
        </p:txBody>
      </p:sp>
      <p:sp>
        <p:nvSpPr>
          <p:cNvPr id="34" name="Rectangle 33">
            <a:extLst>
              <a:ext uri="{FF2B5EF4-FFF2-40B4-BE49-F238E27FC236}">
                <a16:creationId xmlns:a16="http://schemas.microsoft.com/office/drawing/2014/main" id="{846597D3-4AA3-E5CB-F907-95FB2E0A2DE8}"/>
              </a:ext>
            </a:extLst>
          </p:cNvPr>
          <p:cNvSpPr/>
          <p:nvPr/>
        </p:nvSpPr>
        <p:spPr>
          <a:xfrm>
            <a:off x="6341082" y="2894412"/>
            <a:ext cx="1935126" cy="710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t>Check correlation</a:t>
            </a:r>
            <a:endParaRPr lang="zh-CN" altLang="en-US" sz="1400" b="1" dirty="0"/>
          </a:p>
        </p:txBody>
      </p:sp>
      <p:sp>
        <p:nvSpPr>
          <p:cNvPr id="35" name="Rectangle 34">
            <a:extLst>
              <a:ext uri="{FF2B5EF4-FFF2-40B4-BE49-F238E27FC236}">
                <a16:creationId xmlns:a16="http://schemas.microsoft.com/office/drawing/2014/main" id="{A199377F-CE41-4744-B055-BC2FF716519A}"/>
              </a:ext>
            </a:extLst>
          </p:cNvPr>
          <p:cNvSpPr/>
          <p:nvPr/>
        </p:nvSpPr>
        <p:spPr>
          <a:xfrm>
            <a:off x="6341082" y="4075244"/>
            <a:ext cx="1935126" cy="710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t>Drop missingness</a:t>
            </a:r>
            <a:endParaRPr lang="zh-CN" altLang="en-US" sz="1400" b="1" dirty="0"/>
          </a:p>
        </p:txBody>
      </p:sp>
      <p:sp>
        <p:nvSpPr>
          <p:cNvPr id="36" name="Arrow: Right 24">
            <a:extLst>
              <a:ext uri="{FF2B5EF4-FFF2-40B4-BE49-F238E27FC236}">
                <a16:creationId xmlns:a16="http://schemas.microsoft.com/office/drawing/2014/main" id="{D889E423-B214-4516-1606-BE401C2051A6}"/>
              </a:ext>
            </a:extLst>
          </p:cNvPr>
          <p:cNvSpPr/>
          <p:nvPr/>
        </p:nvSpPr>
        <p:spPr>
          <a:xfrm>
            <a:off x="5900333" y="4330636"/>
            <a:ext cx="379582" cy="3094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b="1"/>
          </a:p>
        </p:txBody>
      </p:sp>
      <p:sp>
        <p:nvSpPr>
          <p:cNvPr id="37" name="Arrow: Right 24">
            <a:extLst>
              <a:ext uri="{FF2B5EF4-FFF2-40B4-BE49-F238E27FC236}">
                <a16:creationId xmlns:a16="http://schemas.microsoft.com/office/drawing/2014/main" id="{FC86E97D-4D5E-8742-FE6A-4F8DCE07C1D2}"/>
              </a:ext>
            </a:extLst>
          </p:cNvPr>
          <p:cNvSpPr/>
          <p:nvPr/>
        </p:nvSpPr>
        <p:spPr>
          <a:xfrm>
            <a:off x="8337373" y="4299296"/>
            <a:ext cx="379582" cy="3094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b="1"/>
          </a:p>
        </p:txBody>
      </p:sp>
      <p:sp>
        <p:nvSpPr>
          <p:cNvPr id="38" name="Arrow: Right 24">
            <a:extLst>
              <a:ext uri="{FF2B5EF4-FFF2-40B4-BE49-F238E27FC236}">
                <a16:creationId xmlns:a16="http://schemas.microsoft.com/office/drawing/2014/main" id="{4A80CA43-A576-31DC-DF65-F99D642BDD1C}"/>
              </a:ext>
            </a:extLst>
          </p:cNvPr>
          <p:cNvSpPr/>
          <p:nvPr/>
        </p:nvSpPr>
        <p:spPr>
          <a:xfrm rot="5400000">
            <a:off x="9567965" y="4954577"/>
            <a:ext cx="379582" cy="27014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b="1"/>
          </a:p>
        </p:txBody>
      </p:sp>
      <p:sp>
        <p:nvSpPr>
          <p:cNvPr id="39" name="TextBox 38">
            <a:extLst>
              <a:ext uri="{FF2B5EF4-FFF2-40B4-BE49-F238E27FC236}">
                <a16:creationId xmlns:a16="http://schemas.microsoft.com/office/drawing/2014/main" id="{AF89AC85-5848-8D97-FFCD-668B953FD9A2}"/>
              </a:ext>
            </a:extLst>
          </p:cNvPr>
          <p:cNvSpPr txBox="1"/>
          <p:nvPr/>
        </p:nvSpPr>
        <p:spPr>
          <a:xfrm>
            <a:off x="6794722" y="4921848"/>
            <a:ext cx="970137" cy="369332"/>
          </a:xfrm>
          <a:prstGeom prst="rect">
            <a:avLst/>
          </a:prstGeom>
          <a:noFill/>
        </p:spPr>
        <p:txBody>
          <a:bodyPr wrap="none" rtlCol="0">
            <a:spAutoFit/>
          </a:bodyPr>
          <a:lstStyle/>
          <a:p>
            <a:r>
              <a:rPr lang="en-US" dirty="0"/>
              <a:t>Phase V</a:t>
            </a:r>
          </a:p>
        </p:txBody>
      </p:sp>
      <p:sp>
        <p:nvSpPr>
          <p:cNvPr id="40" name="Arrow: Right 21">
            <a:extLst>
              <a:ext uri="{FF2B5EF4-FFF2-40B4-BE49-F238E27FC236}">
                <a16:creationId xmlns:a16="http://schemas.microsoft.com/office/drawing/2014/main" id="{3A045DB3-A0ED-C569-D82C-3BC89CB79EBB}"/>
              </a:ext>
            </a:extLst>
          </p:cNvPr>
          <p:cNvSpPr/>
          <p:nvPr/>
        </p:nvSpPr>
        <p:spPr>
          <a:xfrm rot="10800000">
            <a:off x="3456060" y="5589071"/>
            <a:ext cx="379582" cy="27014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b="1"/>
          </a:p>
        </p:txBody>
      </p:sp>
      <p:sp>
        <p:nvSpPr>
          <p:cNvPr id="41" name="Arrow: Right 22">
            <a:extLst>
              <a:ext uri="{FF2B5EF4-FFF2-40B4-BE49-F238E27FC236}">
                <a16:creationId xmlns:a16="http://schemas.microsoft.com/office/drawing/2014/main" id="{E8E138C7-FAEC-B43B-7956-F6256F1AF5A2}"/>
              </a:ext>
            </a:extLst>
          </p:cNvPr>
          <p:cNvSpPr/>
          <p:nvPr/>
        </p:nvSpPr>
        <p:spPr>
          <a:xfrm rot="10800000">
            <a:off x="8330138" y="5564320"/>
            <a:ext cx="379582" cy="27014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b="1"/>
          </a:p>
        </p:txBody>
      </p:sp>
      <p:sp>
        <p:nvSpPr>
          <p:cNvPr id="42" name="Arrow: Right 23">
            <a:extLst>
              <a:ext uri="{FF2B5EF4-FFF2-40B4-BE49-F238E27FC236}">
                <a16:creationId xmlns:a16="http://schemas.microsoft.com/office/drawing/2014/main" id="{6CAC9536-EE4E-4295-62CB-B9EFCA7C4805}"/>
              </a:ext>
            </a:extLst>
          </p:cNvPr>
          <p:cNvSpPr/>
          <p:nvPr/>
        </p:nvSpPr>
        <p:spPr>
          <a:xfrm rot="10800000">
            <a:off x="5893099" y="5569967"/>
            <a:ext cx="379582" cy="27014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b="1"/>
          </a:p>
        </p:txBody>
      </p:sp>
      <p:sp>
        <p:nvSpPr>
          <p:cNvPr id="43" name="Rectangle 42">
            <a:extLst>
              <a:ext uri="{FF2B5EF4-FFF2-40B4-BE49-F238E27FC236}">
                <a16:creationId xmlns:a16="http://schemas.microsoft.com/office/drawing/2014/main" id="{17F3EFB3-8CB2-1517-19BC-80E8DECF59C5}"/>
              </a:ext>
            </a:extLst>
          </p:cNvPr>
          <p:cNvSpPr/>
          <p:nvPr/>
        </p:nvSpPr>
        <p:spPr>
          <a:xfrm>
            <a:off x="1467002" y="5326933"/>
            <a:ext cx="1935126" cy="710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t>Check permutation importance</a:t>
            </a:r>
            <a:endParaRPr lang="zh-CN" altLang="en-US" sz="1400" b="1" dirty="0"/>
          </a:p>
        </p:txBody>
      </p:sp>
    </p:spTree>
    <p:extLst>
      <p:ext uri="{BB962C8B-B14F-4D97-AF65-F5344CB8AC3E}">
        <p14:creationId xmlns:p14="http://schemas.microsoft.com/office/powerpoint/2010/main" val="1369472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D125FF5-A4BE-F7D1-48A3-B299B2BD4C00}"/>
              </a:ext>
            </a:extLst>
          </p:cNvPr>
          <p:cNvSpPr txBox="1"/>
          <p:nvPr/>
        </p:nvSpPr>
        <p:spPr>
          <a:xfrm>
            <a:off x="0" y="95532"/>
            <a:ext cx="12192000" cy="714234"/>
          </a:xfrm>
          <a:prstGeom prst="rect">
            <a:avLst/>
          </a:prstGeom>
          <a:noFill/>
        </p:spPr>
        <p:txBody>
          <a:bodyPr wrap="square">
            <a:spAutoFit/>
          </a:bodyPr>
          <a:lstStyle/>
          <a:p>
            <a:pPr lvl="1">
              <a:lnSpc>
                <a:spcPct val="120000"/>
              </a:lnSpc>
              <a:buClr>
                <a:srgbClr val="D41B2C"/>
              </a:buClr>
            </a:pPr>
            <a:r>
              <a:rPr lang="en-US" altLang="zh-CN" sz="3600" b="1" dirty="0"/>
              <a:t>What we have done</a:t>
            </a:r>
            <a:r>
              <a:rPr lang="zh-CN" altLang="en-US" sz="3600" b="1" dirty="0"/>
              <a:t> </a:t>
            </a:r>
            <a:r>
              <a:rPr lang="en-US" altLang="zh-CN" sz="3600" b="1" dirty="0"/>
              <a:t>–</a:t>
            </a:r>
            <a:r>
              <a:rPr lang="zh-CN" altLang="en-US" sz="3600" b="1" dirty="0"/>
              <a:t> </a:t>
            </a:r>
            <a:r>
              <a:rPr lang="en-US" altLang="zh-CN" sz="3600" b="1" dirty="0"/>
              <a:t>the</a:t>
            </a:r>
            <a:r>
              <a:rPr lang="zh-CN" altLang="en-US" sz="3600" b="1" dirty="0"/>
              <a:t> </a:t>
            </a:r>
            <a:r>
              <a:rPr lang="en-US" altLang="zh-CN" sz="3600" b="1" dirty="0"/>
              <a:t>ML workflow (continued)</a:t>
            </a:r>
          </a:p>
        </p:txBody>
      </p:sp>
      <p:sp>
        <p:nvSpPr>
          <p:cNvPr id="11" name="Slide Number Placeholder 10">
            <a:extLst>
              <a:ext uri="{FF2B5EF4-FFF2-40B4-BE49-F238E27FC236}">
                <a16:creationId xmlns:a16="http://schemas.microsoft.com/office/drawing/2014/main" id="{E4FAC7AA-BDB7-F7C0-F177-96942C945B33}"/>
              </a:ext>
            </a:extLst>
          </p:cNvPr>
          <p:cNvSpPr>
            <a:spLocks noGrp="1"/>
          </p:cNvSpPr>
          <p:nvPr>
            <p:ph type="sldNum" sz="quarter" idx="12"/>
          </p:nvPr>
        </p:nvSpPr>
        <p:spPr/>
        <p:txBody>
          <a:bodyPr/>
          <a:lstStyle/>
          <a:p>
            <a:fld id="{CD1615FA-664A-4E3E-8664-50FDFADF9207}" type="slidenum">
              <a:rPr lang="zh-CN" altLang="en-US" smtClean="0"/>
              <a:t>4</a:t>
            </a:fld>
            <a:endParaRPr lang="zh-CN" altLang="en-US" dirty="0"/>
          </a:p>
        </p:txBody>
      </p:sp>
      <p:sp>
        <p:nvSpPr>
          <p:cNvPr id="2" name="Flowchart: Process 1">
            <a:extLst>
              <a:ext uri="{FF2B5EF4-FFF2-40B4-BE49-F238E27FC236}">
                <a16:creationId xmlns:a16="http://schemas.microsoft.com/office/drawing/2014/main" id="{8105CBB4-A62C-646D-028E-C22D78DFD5E9}"/>
              </a:ext>
            </a:extLst>
          </p:cNvPr>
          <p:cNvSpPr/>
          <p:nvPr/>
        </p:nvSpPr>
        <p:spPr>
          <a:xfrm flipV="1">
            <a:off x="0" y="1046870"/>
            <a:ext cx="12192000" cy="9144"/>
          </a:xfrm>
          <a:prstGeom prst="flowChartProcess">
            <a:avLst/>
          </a:prstGeom>
          <a:solidFill>
            <a:srgbClr val="D41B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7">
            <a:extLst>
              <a:ext uri="{FF2B5EF4-FFF2-40B4-BE49-F238E27FC236}">
                <a16:creationId xmlns:a16="http://schemas.microsoft.com/office/drawing/2014/main" id="{7AABE6BE-D7E4-CAD5-34D2-47F569EC1404}"/>
              </a:ext>
            </a:extLst>
          </p:cNvPr>
          <p:cNvSpPr/>
          <p:nvPr/>
        </p:nvSpPr>
        <p:spPr>
          <a:xfrm>
            <a:off x="3848625" y="3299970"/>
            <a:ext cx="1935126" cy="710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t>Get the best models</a:t>
            </a:r>
            <a:endParaRPr lang="zh-CN" altLang="en-US" sz="1400" b="1" dirty="0"/>
          </a:p>
        </p:txBody>
      </p:sp>
      <p:sp>
        <p:nvSpPr>
          <p:cNvPr id="9" name="Rectangle 8">
            <a:extLst>
              <a:ext uri="{FF2B5EF4-FFF2-40B4-BE49-F238E27FC236}">
                <a16:creationId xmlns:a16="http://schemas.microsoft.com/office/drawing/2014/main" id="{EDAE7E6D-AFFE-D4E9-3D7E-74DE1E9EE9A5}"/>
              </a:ext>
            </a:extLst>
          </p:cNvPr>
          <p:cNvSpPr/>
          <p:nvPr/>
        </p:nvSpPr>
        <p:spPr>
          <a:xfrm>
            <a:off x="1411585" y="3299970"/>
            <a:ext cx="1935126" cy="710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t>Compare best models’ performance</a:t>
            </a:r>
            <a:endParaRPr lang="zh-CN" altLang="en-US" sz="1400" b="1" dirty="0"/>
          </a:p>
        </p:txBody>
      </p:sp>
      <p:sp>
        <p:nvSpPr>
          <p:cNvPr id="10" name="Rectangle 9">
            <a:extLst>
              <a:ext uri="{FF2B5EF4-FFF2-40B4-BE49-F238E27FC236}">
                <a16:creationId xmlns:a16="http://schemas.microsoft.com/office/drawing/2014/main" id="{40BA64EB-6318-668C-501D-4591E66CE1DF}"/>
              </a:ext>
            </a:extLst>
          </p:cNvPr>
          <p:cNvSpPr/>
          <p:nvPr/>
        </p:nvSpPr>
        <p:spPr>
          <a:xfrm>
            <a:off x="8677241" y="2110134"/>
            <a:ext cx="1935126" cy="710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t>Evaluate tuned models on validation </a:t>
            </a:r>
            <a:endParaRPr lang="zh-CN" altLang="en-US" sz="1400" b="1" dirty="0"/>
          </a:p>
        </p:txBody>
      </p:sp>
      <p:sp>
        <p:nvSpPr>
          <p:cNvPr id="15" name="Arrow: Right 18">
            <a:extLst>
              <a:ext uri="{FF2B5EF4-FFF2-40B4-BE49-F238E27FC236}">
                <a16:creationId xmlns:a16="http://schemas.microsoft.com/office/drawing/2014/main" id="{B50D9248-110E-F32A-B1CE-5AC0F0E3488D}"/>
              </a:ext>
            </a:extLst>
          </p:cNvPr>
          <p:cNvSpPr/>
          <p:nvPr/>
        </p:nvSpPr>
        <p:spPr>
          <a:xfrm>
            <a:off x="3407878" y="2349541"/>
            <a:ext cx="379582" cy="27014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b="1"/>
          </a:p>
        </p:txBody>
      </p:sp>
      <p:sp>
        <p:nvSpPr>
          <p:cNvPr id="16" name="Arrow: Right 19">
            <a:extLst>
              <a:ext uri="{FF2B5EF4-FFF2-40B4-BE49-F238E27FC236}">
                <a16:creationId xmlns:a16="http://schemas.microsoft.com/office/drawing/2014/main" id="{7F573BBC-E566-8839-AA35-22D27B23D717}"/>
              </a:ext>
            </a:extLst>
          </p:cNvPr>
          <p:cNvSpPr/>
          <p:nvPr/>
        </p:nvSpPr>
        <p:spPr>
          <a:xfrm>
            <a:off x="5844917" y="2353894"/>
            <a:ext cx="379582" cy="27014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b="1"/>
          </a:p>
        </p:txBody>
      </p:sp>
      <p:sp>
        <p:nvSpPr>
          <p:cNvPr id="17" name="Arrow: Right 20">
            <a:extLst>
              <a:ext uri="{FF2B5EF4-FFF2-40B4-BE49-F238E27FC236}">
                <a16:creationId xmlns:a16="http://schemas.microsoft.com/office/drawing/2014/main" id="{7B7ACBFA-1FB1-A65C-FBA4-C645857FF896}"/>
              </a:ext>
            </a:extLst>
          </p:cNvPr>
          <p:cNvSpPr/>
          <p:nvPr/>
        </p:nvSpPr>
        <p:spPr>
          <a:xfrm>
            <a:off x="8281956" y="2358247"/>
            <a:ext cx="379582" cy="27014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b="1"/>
          </a:p>
        </p:txBody>
      </p:sp>
      <p:sp>
        <p:nvSpPr>
          <p:cNvPr id="18" name="Arrow: Right 21">
            <a:extLst>
              <a:ext uri="{FF2B5EF4-FFF2-40B4-BE49-F238E27FC236}">
                <a16:creationId xmlns:a16="http://schemas.microsoft.com/office/drawing/2014/main" id="{01677442-46C4-DBB2-1410-8A8096DAFAB8}"/>
              </a:ext>
            </a:extLst>
          </p:cNvPr>
          <p:cNvSpPr/>
          <p:nvPr/>
        </p:nvSpPr>
        <p:spPr>
          <a:xfrm rot="10800000">
            <a:off x="3407878" y="3544988"/>
            <a:ext cx="379582" cy="27014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b="1"/>
          </a:p>
        </p:txBody>
      </p:sp>
      <p:sp>
        <p:nvSpPr>
          <p:cNvPr id="19" name="Arrow: Right 22">
            <a:extLst>
              <a:ext uri="{FF2B5EF4-FFF2-40B4-BE49-F238E27FC236}">
                <a16:creationId xmlns:a16="http://schemas.microsoft.com/office/drawing/2014/main" id="{50751010-8F79-2320-A598-8174F38D93B7}"/>
              </a:ext>
            </a:extLst>
          </p:cNvPr>
          <p:cNvSpPr/>
          <p:nvPr/>
        </p:nvSpPr>
        <p:spPr>
          <a:xfrm rot="10800000">
            <a:off x="8281956" y="3520237"/>
            <a:ext cx="379582" cy="27014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b="1"/>
          </a:p>
        </p:txBody>
      </p:sp>
      <p:sp>
        <p:nvSpPr>
          <p:cNvPr id="20" name="Arrow: Right 23">
            <a:extLst>
              <a:ext uri="{FF2B5EF4-FFF2-40B4-BE49-F238E27FC236}">
                <a16:creationId xmlns:a16="http://schemas.microsoft.com/office/drawing/2014/main" id="{D5782815-7368-013B-3F5C-0322003649D7}"/>
              </a:ext>
            </a:extLst>
          </p:cNvPr>
          <p:cNvSpPr/>
          <p:nvPr/>
        </p:nvSpPr>
        <p:spPr>
          <a:xfrm rot="10800000">
            <a:off x="5844917" y="3525884"/>
            <a:ext cx="379582" cy="27014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b="1"/>
          </a:p>
        </p:txBody>
      </p:sp>
      <p:sp>
        <p:nvSpPr>
          <p:cNvPr id="21" name="Arrow: Right 24">
            <a:extLst>
              <a:ext uri="{FF2B5EF4-FFF2-40B4-BE49-F238E27FC236}">
                <a16:creationId xmlns:a16="http://schemas.microsoft.com/office/drawing/2014/main" id="{463B517A-9B6A-A53C-6988-265613A1735B}"/>
              </a:ext>
            </a:extLst>
          </p:cNvPr>
          <p:cNvSpPr/>
          <p:nvPr/>
        </p:nvSpPr>
        <p:spPr>
          <a:xfrm>
            <a:off x="3407878" y="4761034"/>
            <a:ext cx="379582" cy="27014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b="1"/>
          </a:p>
        </p:txBody>
      </p:sp>
      <p:sp>
        <p:nvSpPr>
          <p:cNvPr id="22" name="Arrow: Right 24">
            <a:extLst>
              <a:ext uri="{FF2B5EF4-FFF2-40B4-BE49-F238E27FC236}">
                <a16:creationId xmlns:a16="http://schemas.microsoft.com/office/drawing/2014/main" id="{B3A724C3-0DF2-916A-CB31-C2B2D735C0B7}"/>
              </a:ext>
            </a:extLst>
          </p:cNvPr>
          <p:cNvSpPr/>
          <p:nvPr/>
        </p:nvSpPr>
        <p:spPr>
          <a:xfrm rot="5400000">
            <a:off x="9500475" y="2906942"/>
            <a:ext cx="379582" cy="27014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b="1"/>
          </a:p>
        </p:txBody>
      </p:sp>
      <p:sp>
        <p:nvSpPr>
          <p:cNvPr id="24" name="Arrow: Right 24">
            <a:extLst>
              <a:ext uri="{FF2B5EF4-FFF2-40B4-BE49-F238E27FC236}">
                <a16:creationId xmlns:a16="http://schemas.microsoft.com/office/drawing/2014/main" id="{0F351122-DE47-44C6-EEFD-82DFFC96C2A7}"/>
              </a:ext>
            </a:extLst>
          </p:cNvPr>
          <p:cNvSpPr/>
          <p:nvPr/>
        </p:nvSpPr>
        <p:spPr>
          <a:xfrm rot="5400000">
            <a:off x="2189359" y="4100862"/>
            <a:ext cx="379582" cy="27014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b="1"/>
          </a:p>
        </p:txBody>
      </p:sp>
      <p:sp>
        <p:nvSpPr>
          <p:cNvPr id="25" name="Rectangle 24">
            <a:extLst>
              <a:ext uri="{FF2B5EF4-FFF2-40B4-BE49-F238E27FC236}">
                <a16:creationId xmlns:a16="http://schemas.microsoft.com/office/drawing/2014/main" id="{91472B2C-C9AA-8465-C624-3730513CEDEC}"/>
              </a:ext>
            </a:extLst>
          </p:cNvPr>
          <p:cNvSpPr/>
          <p:nvPr/>
        </p:nvSpPr>
        <p:spPr>
          <a:xfrm>
            <a:off x="6285665" y="2110134"/>
            <a:ext cx="1935126" cy="710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t>Tune hyperparameters using Grid Search</a:t>
            </a:r>
            <a:endParaRPr lang="zh-CN" altLang="en-US" sz="1400" b="1" dirty="0"/>
          </a:p>
        </p:txBody>
      </p:sp>
      <p:sp>
        <p:nvSpPr>
          <p:cNvPr id="26" name="Rectangle 25">
            <a:extLst>
              <a:ext uri="{FF2B5EF4-FFF2-40B4-BE49-F238E27FC236}">
                <a16:creationId xmlns:a16="http://schemas.microsoft.com/office/drawing/2014/main" id="{23504955-20BD-08D5-3DDC-09EA6FB0C6F5}"/>
              </a:ext>
            </a:extLst>
          </p:cNvPr>
          <p:cNvSpPr/>
          <p:nvPr/>
        </p:nvSpPr>
        <p:spPr>
          <a:xfrm>
            <a:off x="8684168" y="3285068"/>
            <a:ext cx="1935126" cy="710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t>Tune threshold on tuned models</a:t>
            </a:r>
            <a:endParaRPr lang="zh-CN" altLang="en-US" sz="1400" b="1" dirty="0"/>
          </a:p>
        </p:txBody>
      </p:sp>
      <p:sp>
        <p:nvSpPr>
          <p:cNvPr id="29" name="TextBox 28">
            <a:extLst>
              <a:ext uri="{FF2B5EF4-FFF2-40B4-BE49-F238E27FC236}">
                <a16:creationId xmlns:a16="http://schemas.microsoft.com/office/drawing/2014/main" id="{D8FFE3CC-3266-AB10-2F86-6193A2FDFD5E}"/>
              </a:ext>
            </a:extLst>
          </p:cNvPr>
          <p:cNvSpPr txBox="1"/>
          <p:nvPr/>
        </p:nvSpPr>
        <p:spPr>
          <a:xfrm>
            <a:off x="6752129" y="1720570"/>
            <a:ext cx="1027845" cy="369332"/>
          </a:xfrm>
          <a:prstGeom prst="rect">
            <a:avLst/>
          </a:prstGeom>
          <a:noFill/>
        </p:spPr>
        <p:txBody>
          <a:bodyPr wrap="none" rtlCol="0">
            <a:spAutoFit/>
          </a:bodyPr>
          <a:lstStyle/>
          <a:p>
            <a:r>
              <a:rPr lang="en-US" dirty="0"/>
              <a:t>Phase VI</a:t>
            </a:r>
          </a:p>
        </p:txBody>
      </p:sp>
      <p:sp>
        <p:nvSpPr>
          <p:cNvPr id="31" name="Rectangle 30">
            <a:extLst>
              <a:ext uri="{FF2B5EF4-FFF2-40B4-BE49-F238E27FC236}">
                <a16:creationId xmlns:a16="http://schemas.microsoft.com/office/drawing/2014/main" id="{706232BA-E551-EE2F-88F6-D2E5753509B7}"/>
              </a:ext>
            </a:extLst>
          </p:cNvPr>
          <p:cNvSpPr/>
          <p:nvPr/>
        </p:nvSpPr>
        <p:spPr>
          <a:xfrm>
            <a:off x="1411585" y="4488618"/>
            <a:ext cx="1935126" cy="710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t>Select the final model for testing</a:t>
            </a:r>
            <a:endParaRPr lang="zh-CN" altLang="en-US" sz="1400" b="1" dirty="0"/>
          </a:p>
        </p:txBody>
      </p:sp>
      <p:sp>
        <p:nvSpPr>
          <p:cNvPr id="32" name="Rectangle 31">
            <a:extLst>
              <a:ext uri="{FF2B5EF4-FFF2-40B4-BE49-F238E27FC236}">
                <a16:creationId xmlns:a16="http://schemas.microsoft.com/office/drawing/2014/main" id="{41580BD3-A0B8-341D-0E59-0B806212C91B}"/>
              </a:ext>
            </a:extLst>
          </p:cNvPr>
          <p:cNvSpPr/>
          <p:nvPr/>
        </p:nvSpPr>
        <p:spPr>
          <a:xfrm>
            <a:off x="3848625" y="4485989"/>
            <a:ext cx="1935126" cy="710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t>Evaluate the final model on test set</a:t>
            </a:r>
            <a:endParaRPr lang="zh-CN" altLang="en-US" sz="1400" b="1" dirty="0"/>
          </a:p>
        </p:txBody>
      </p:sp>
      <p:sp>
        <p:nvSpPr>
          <p:cNvPr id="34" name="Rectangle 33">
            <a:extLst>
              <a:ext uri="{FF2B5EF4-FFF2-40B4-BE49-F238E27FC236}">
                <a16:creationId xmlns:a16="http://schemas.microsoft.com/office/drawing/2014/main" id="{846597D3-4AA3-E5CB-F907-95FB2E0A2DE8}"/>
              </a:ext>
            </a:extLst>
          </p:cNvPr>
          <p:cNvSpPr/>
          <p:nvPr/>
        </p:nvSpPr>
        <p:spPr>
          <a:xfrm>
            <a:off x="6285665" y="3286922"/>
            <a:ext cx="1935126" cy="710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t>Evaluate tuned threshold</a:t>
            </a:r>
            <a:endParaRPr lang="zh-CN" altLang="en-US" sz="1400" b="1" dirty="0"/>
          </a:p>
        </p:txBody>
      </p:sp>
      <p:sp>
        <p:nvSpPr>
          <p:cNvPr id="6" name="Rectangle 5">
            <a:extLst>
              <a:ext uri="{FF2B5EF4-FFF2-40B4-BE49-F238E27FC236}">
                <a16:creationId xmlns:a16="http://schemas.microsoft.com/office/drawing/2014/main" id="{8F6CAEAB-33E5-6C38-ECD0-75FF122D4FD1}"/>
              </a:ext>
            </a:extLst>
          </p:cNvPr>
          <p:cNvSpPr/>
          <p:nvPr/>
        </p:nvSpPr>
        <p:spPr>
          <a:xfrm>
            <a:off x="1410832" y="2106425"/>
            <a:ext cx="1935126" cy="710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t>Feature selection</a:t>
            </a:r>
            <a:endParaRPr lang="zh-CN" altLang="en-US" sz="1400" b="1" dirty="0"/>
          </a:p>
        </p:txBody>
      </p:sp>
      <p:sp>
        <p:nvSpPr>
          <p:cNvPr id="44" name="Rectangle 43">
            <a:extLst>
              <a:ext uri="{FF2B5EF4-FFF2-40B4-BE49-F238E27FC236}">
                <a16:creationId xmlns:a16="http://schemas.microsoft.com/office/drawing/2014/main" id="{A20E378E-FE03-DE2B-9150-9369FA1AE01A}"/>
              </a:ext>
            </a:extLst>
          </p:cNvPr>
          <p:cNvSpPr/>
          <p:nvPr/>
        </p:nvSpPr>
        <p:spPr>
          <a:xfrm>
            <a:off x="3894089" y="2106425"/>
            <a:ext cx="1935126" cy="710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t>Shortlist compromising models</a:t>
            </a:r>
            <a:endParaRPr lang="zh-CN" altLang="en-US" sz="1400" b="1" dirty="0"/>
          </a:p>
        </p:txBody>
      </p:sp>
    </p:spTree>
    <p:extLst>
      <p:ext uri="{BB962C8B-B14F-4D97-AF65-F5344CB8AC3E}">
        <p14:creationId xmlns:p14="http://schemas.microsoft.com/office/powerpoint/2010/main" val="1349359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D125FF5-A4BE-F7D1-48A3-B299B2BD4C00}"/>
              </a:ext>
            </a:extLst>
          </p:cNvPr>
          <p:cNvSpPr txBox="1"/>
          <p:nvPr/>
        </p:nvSpPr>
        <p:spPr>
          <a:xfrm>
            <a:off x="0" y="95532"/>
            <a:ext cx="12192000" cy="714234"/>
          </a:xfrm>
          <a:prstGeom prst="rect">
            <a:avLst/>
          </a:prstGeom>
          <a:noFill/>
        </p:spPr>
        <p:txBody>
          <a:bodyPr wrap="square">
            <a:spAutoFit/>
          </a:bodyPr>
          <a:lstStyle/>
          <a:p>
            <a:pPr lvl="1">
              <a:lnSpc>
                <a:spcPct val="120000"/>
              </a:lnSpc>
              <a:buClr>
                <a:srgbClr val="D41B2C"/>
              </a:buClr>
            </a:pPr>
            <a:r>
              <a:rPr lang="en-US" altLang="zh-CN" sz="3600" b="1" dirty="0"/>
              <a:t>Our solution – the final best model</a:t>
            </a:r>
          </a:p>
        </p:txBody>
      </p:sp>
      <p:sp>
        <p:nvSpPr>
          <p:cNvPr id="11" name="Slide Number Placeholder 10">
            <a:extLst>
              <a:ext uri="{FF2B5EF4-FFF2-40B4-BE49-F238E27FC236}">
                <a16:creationId xmlns:a16="http://schemas.microsoft.com/office/drawing/2014/main" id="{E4FAC7AA-BDB7-F7C0-F177-96942C945B33}"/>
              </a:ext>
            </a:extLst>
          </p:cNvPr>
          <p:cNvSpPr>
            <a:spLocks noGrp="1"/>
          </p:cNvSpPr>
          <p:nvPr>
            <p:ph type="sldNum" sz="quarter" idx="12"/>
          </p:nvPr>
        </p:nvSpPr>
        <p:spPr/>
        <p:txBody>
          <a:bodyPr/>
          <a:lstStyle/>
          <a:p>
            <a:fld id="{CD1615FA-664A-4E3E-8664-50FDFADF9207}" type="slidenum">
              <a:rPr lang="zh-CN" altLang="en-US" smtClean="0"/>
              <a:t>5</a:t>
            </a:fld>
            <a:endParaRPr lang="zh-CN" altLang="en-US"/>
          </a:p>
        </p:txBody>
      </p:sp>
      <p:sp>
        <p:nvSpPr>
          <p:cNvPr id="2" name="Flowchart: Process 1">
            <a:extLst>
              <a:ext uri="{FF2B5EF4-FFF2-40B4-BE49-F238E27FC236}">
                <a16:creationId xmlns:a16="http://schemas.microsoft.com/office/drawing/2014/main" id="{8105CBB4-A62C-646D-028E-C22D78DFD5E9}"/>
              </a:ext>
            </a:extLst>
          </p:cNvPr>
          <p:cNvSpPr/>
          <p:nvPr/>
        </p:nvSpPr>
        <p:spPr>
          <a:xfrm flipV="1">
            <a:off x="0" y="1046870"/>
            <a:ext cx="12192000" cy="9144"/>
          </a:xfrm>
          <a:prstGeom prst="flowChartProcess">
            <a:avLst/>
          </a:prstGeom>
          <a:solidFill>
            <a:srgbClr val="D41B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Picture 2">
            <a:extLst>
              <a:ext uri="{FF2B5EF4-FFF2-40B4-BE49-F238E27FC236}">
                <a16:creationId xmlns:a16="http://schemas.microsoft.com/office/drawing/2014/main" id="{AEBC0BFF-6223-32FA-4697-98BB22C276F6}"/>
              </a:ext>
            </a:extLst>
          </p:cNvPr>
          <p:cNvPicPr>
            <a:picLocks noChangeAspect="1"/>
          </p:cNvPicPr>
          <p:nvPr/>
        </p:nvPicPr>
        <p:blipFill>
          <a:blip r:embed="rId2"/>
          <a:stretch>
            <a:fillRect/>
          </a:stretch>
        </p:blipFill>
        <p:spPr>
          <a:xfrm>
            <a:off x="989086" y="1447295"/>
            <a:ext cx="6804096" cy="4517773"/>
          </a:xfrm>
          <a:prstGeom prst="rect">
            <a:avLst/>
          </a:prstGeom>
          <a:ln>
            <a:solidFill>
              <a:schemeClr val="bg2">
                <a:lumMod val="10000"/>
              </a:schemeClr>
            </a:solidFill>
          </a:ln>
        </p:spPr>
      </p:pic>
      <p:sp>
        <p:nvSpPr>
          <p:cNvPr id="4" name="TextBox 3">
            <a:extLst>
              <a:ext uri="{FF2B5EF4-FFF2-40B4-BE49-F238E27FC236}">
                <a16:creationId xmlns:a16="http://schemas.microsoft.com/office/drawing/2014/main" id="{46399488-DCC8-99FD-6CBF-AF1F90B35F0E}"/>
              </a:ext>
            </a:extLst>
          </p:cNvPr>
          <p:cNvSpPr txBox="1"/>
          <p:nvPr/>
        </p:nvSpPr>
        <p:spPr>
          <a:xfrm>
            <a:off x="8316486" y="1679960"/>
            <a:ext cx="3331428" cy="4059637"/>
          </a:xfrm>
          <a:prstGeom prst="rect">
            <a:avLst/>
          </a:prstGeom>
          <a:noFill/>
        </p:spPr>
        <p:txBody>
          <a:bodyPr wrap="square">
            <a:spAutoFit/>
          </a:bodyPr>
          <a:lstStyle>
            <a:defPPr>
              <a:defRPr lang="zh-CN"/>
            </a:defPPr>
            <a:lvl1pPr marL="285750" indent="-285750">
              <a:lnSpc>
                <a:spcPct val="120000"/>
              </a:lnSpc>
              <a:buClr>
                <a:srgbClr val="D41B2C"/>
              </a:buClr>
              <a:buFont typeface="Wingdings" panose="05000000000000000000" pitchFamily="2" charset="2"/>
              <a:buChar char="n"/>
            </a:lvl1pPr>
            <a:lvl2pPr marL="742950" lvl="1" indent="-285750">
              <a:lnSpc>
                <a:spcPct val="120000"/>
              </a:lnSpc>
              <a:buClr>
                <a:srgbClr val="D41B2C"/>
              </a:buClr>
              <a:buFont typeface="Arial" panose="020B0604020202020204" pitchFamily="34" charset="0"/>
              <a:buChar char="•"/>
            </a:lvl2pPr>
          </a:lstStyle>
          <a:p>
            <a:r>
              <a:rPr lang="en-US" altLang="zh-CN" dirty="0"/>
              <a:t>After tuning the model hyperparameters and threshold for each best model. We evaluated them on bootstrapped validation set.</a:t>
            </a:r>
          </a:p>
          <a:p>
            <a:r>
              <a:rPr lang="en-US" b="1" dirty="0">
                <a:solidFill>
                  <a:srgbClr val="D41B2C"/>
                </a:solidFill>
              </a:rPr>
              <a:t>Gradient Boosting Classifier</a:t>
            </a:r>
            <a:r>
              <a:rPr lang="en-US" dirty="0"/>
              <a:t> has very high Precision (which is what we demands firstly) and a very high recall. It would be the ideal model for production.</a:t>
            </a:r>
          </a:p>
        </p:txBody>
      </p:sp>
    </p:spTree>
    <p:extLst>
      <p:ext uri="{BB962C8B-B14F-4D97-AF65-F5344CB8AC3E}">
        <p14:creationId xmlns:p14="http://schemas.microsoft.com/office/powerpoint/2010/main" val="1809903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D125FF5-A4BE-F7D1-48A3-B299B2BD4C00}"/>
              </a:ext>
            </a:extLst>
          </p:cNvPr>
          <p:cNvSpPr txBox="1"/>
          <p:nvPr/>
        </p:nvSpPr>
        <p:spPr>
          <a:xfrm>
            <a:off x="0" y="95532"/>
            <a:ext cx="12192000" cy="714234"/>
          </a:xfrm>
          <a:prstGeom prst="rect">
            <a:avLst/>
          </a:prstGeom>
          <a:noFill/>
        </p:spPr>
        <p:txBody>
          <a:bodyPr wrap="square">
            <a:spAutoFit/>
          </a:bodyPr>
          <a:lstStyle/>
          <a:p>
            <a:pPr lvl="1">
              <a:lnSpc>
                <a:spcPct val="120000"/>
              </a:lnSpc>
              <a:buClr>
                <a:srgbClr val="D41B2C"/>
              </a:buClr>
            </a:pPr>
            <a:r>
              <a:rPr lang="en-US" altLang="zh-CN" sz="3600" b="1" dirty="0"/>
              <a:t>Our solution – the final best model</a:t>
            </a:r>
          </a:p>
        </p:txBody>
      </p:sp>
      <p:sp>
        <p:nvSpPr>
          <p:cNvPr id="11" name="Slide Number Placeholder 10">
            <a:extLst>
              <a:ext uri="{FF2B5EF4-FFF2-40B4-BE49-F238E27FC236}">
                <a16:creationId xmlns:a16="http://schemas.microsoft.com/office/drawing/2014/main" id="{E4FAC7AA-BDB7-F7C0-F177-96942C945B33}"/>
              </a:ext>
            </a:extLst>
          </p:cNvPr>
          <p:cNvSpPr>
            <a:spLocks noGrp="1"/>
          </p:cNvSpPr>
          <p:nvPr>
            <p:ph type="sldNum" sz="quarter" idx="12"/>
          </p:nvPr>
        </p:nvSpPr>
        <p:spPr/>
        <p:txBody>
          <a:bodyPr/>
          <a:lstStyle/>
          <a:p>
            <a:fld id="{CD1615FA-664A-4E3E-8664-50FDFADF9207}" type="slidenum">
              <a:rPr lang="zh-CN" altLang="en-US" smtClean="0"/>
              <a:t>6</a:t>
            </a:fld>
            <a:endParaRPr lang="zh-CN" altLang="en-US"/>
          </a:p>
        </p:txBody>
      </p:sp>
      <p:sp>
        <p:nvSpPr>
          <p:cNvPr id="2" name="Flowchart: Process 1">
            <a:extLst>
              <a:ext uri="{FF2B5EF4-FFF2-40B4-BE49-F238E27FC236}">
                <a16:creationId xmlns:a16="http://schemas.microsoft.com/office/drawing/2014/main" id="{8105CBB4-A62C-646D-028E-C22D78DFD5E9}"/>
              </a:ext>
            </a:extLst>
          </p:cNvPr>
          <p:cNvSpPr/>
          <p:nvPr/>
        </p:nvSpPr>
        <p:spPr>
          <a:xfrm flipV="1">
            <a:off x="0" y="1046870"/>
            <a:ext cx="12192000" cy="9144"/>
          </a:xfrm>
          <a:prstGeom prst="flowChartProcess">
            <a:avLst/>
          </a:prstGeom>
          <a:solidFill>
            <a:srgbClr val="D41B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Picture 4">
            <a:extLst>
              <a:ext uri="{FF2B5EF4-FFF2-40B4-BE49-F238E27FC236}">
                <a16:creationId xmlns:a16="http://schemas.microsoft.com/office/drawing/2014/main" id="{C0F22CF3-6345-72AA-2D0D-B14F415ADFD9}"/>
              </a:ext>
            </a:extLst>
          </p:cNvPr>
          <p:cNvPicPr>
            <a:picLocks noChangeAspect="1"/>
          </p:cNvPicPr>
          <p:nvPr/>
        </p:nvPicPr>
        <p:blipFill>
          <a:blip r:embed="rId2"/>
          <a:stretch>
            <a:fillRect/>
          </a:stretch>
        </p:blipFill>
        <p:spPr>
          <a:xfrm>
            <a:off x="664441" y="1974376"/>
            <a:ext cx="3028785" cy="1747062"/>
          </a:xfrm>
          <a:prstGeom prst="rect">
            <a:avLst/>
          </a:prstGeom>
          <a:ln>
            <a:solidFill>
              <a:schemeClr val="bg2">
                <a:lumMod val="10000"/>
              </a:schemeClr>
            </a:solidFill>
          </a:ln>
        </p:spPr>
      </p:pic>
      <p:pic>
        <p:nvPicPr>
          <p:cNvPr id="6" name="Picture 5">
            <a:extLst>
              <a:ext uri="{FF2B5EF4-FFF2-40B4-BE49-F238E27FC236}">
                <a16:creationId xmlns:a16="http://schemas.microsoft.com/office/drawing/2014/main" id="{B38DEDB6-386F-4B3F-CE9E-69DB0A5616EC}"/>
              </a:ext>
            </a:extLst>
          </p:cNvPr>
          <p:cNvPicPr>
            <a:picLocks noChangeAspect="1"/>
          </p:cNvPicPr>
          <p:nvPr/>
        </p:nvPicPr>
        <p:blipFill>
          <a:blip r:embed="rId3"/>
          <a:stretch>
            <a:fillRect/>
          </a:stretch>
        </p:blipFill>
        <p:spPr>
          <a:xfrm>
            <a:off x="4047674" y="1967684"/>
            <a:ext cx="3594100" cy="2984500"/>
          </a:xfrm>
          <a:prstGeom prst="rect">
            <a:avLst/>
          </a:prstGeom>
          <a:ln>
            <a:solidFill>
              <a:schemeClr val="bg2">
                <a:lumMod val="10000"/>
              </a:schemeClr>
            </a:solidFill>
          </a:ln>
        </p:spPr>
      </p:pic>
      <p:pic>
        <p:nvPicPr>
          <p:cNvPr id="8" name="Picture 7">
            <a:extLst>
              <a:ext uri="{FF2B5EF4-FFF2-40B4-BE49-F238E27FC236}">
                <a16:creationId xmlns:a16="http://schemas.microsoft.com/office/drawing/2014/main" id="{45529100-0076-5E40-3A61-CCD75C484723}"/>
              </a:ext>
            </a:extLst>
          </p:cNvPr>
          <p:cNvPicPr>
            <a:picLocks noChangeAspect="1"/>
          </p:cNvPicPr>
          <p:nvPr/>
        </p:nvPicPr>
        <p:blipFill>
          <a:blip r:embed="rId4"/>
          <a:stretch>
            <a:fillRect/>
          </a:stretch>
        </p:blipFill>
        <p:spPr>
          <a:xfrm>
            <a:off x="7996222" y="1967684"/>
            <a:ext cx="3594100" cy="2984500"/>
          </a:xfrm>
          <a:prstGeom prst="rect">
            <a:avLst/>
          </a:prstGeom>
          <a:ln>
            <a:solidFill>
              <a:schemeClr val="bg2">
                <a:lumMod val="10000"/>
              </a:schemeClr>
            </a:solidFill>
          </a:ln>
        </p:spPr>
      </p:pic>
      <p:pic>
        <p:nvPicPr>
          <p:cNvPr id="9" name="Picture 8">
            <a:extLst>
              <a:ext uri="{FF2B5EF4-FFF2-40B4-BE49-F238E27FC236}">
                <a16:creationId xmlns:a16="http://schemas.microsoft.com/office/drawing/2014/main" id="{DE17BF51-C95B-EF0A-CAB8-6115EDCFCD82}"/>
              </a:ext>
            </a:extLst>
          </p:cNvPr>
          <p:cNvPicPr>
            <a:picLocks noChangeAspect="1"/>
          </p:cNvPicPr>
          <p:nvPr/>
        </p:nvPicPr>
        <p:blipFill>
          <a:blip r:embed="rId5"/>
          <a:stretch>
            <a:fillRect/>
          </a:stretch>
        </p:blipFill>
        <p:spPr>
          <a:xfrm>
            <a:off x="357614" y="4106132"/>
            <a:ext cx="3335612" cy="454506"/>
          </a:xfrm>
          <a:prstGeom prst="rect">
            <a:avLst/>
          </a:prstGeom>
          <a:ln>
            <a:solidFill>
              <a:schemeClr val="bg2">
                <a:lumMod val="10000"/>
              </a:schemeClr>
            </a:solidFill>
          </a:ln>
        </p:spPr>
      </p:pic>
    </p:spTree>
    <p:extLst>
      <p:ext uri="{BB962C8B-B14F-4D97-AF65-F5344CB8AC3E}">
        <p14:creationId xmlns:p14="http://schemas.microsoft.com/office/powerpoint/2010/main" val="466485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D125FF5-A4BE-F7D1-48A3-B299B2BD4C00}"/>
              </a:ext>
            </a:extLst>
          </p:cNvPr>
          <p:cNvSpPr txBox="1"/>
          <p:nvPr/>
        </p:nvSpPr>
        <p:spPr>
          <a:xfrm>
            <a:off x="0" y="95532"/>
            <a:ext cx="12192000" cy="714234"/>
          </a:xfrm>
          <a:prstGeom prst="rect">
            <a:avLst/>
          </a:prstGeom>
          <a:noFill/>
        </p:spPr>
        <p:txBody>
          <a:bodyPr wrap="square">
            <a:spAutoFit/>
          </a:bodyPr>
          <a:lstStyle/>
          <a:p>
            <a:pPr lvl="1">
              <a:lnSpc>
                <a:spcPct val="120000"/>
              </a:lnSpc>
              <a:buClr>
                <a:srgbClr val="D41B2C"/>
              </a:buClr>
            </a:pPr>
            <a:r>
              <a:rPr lang="en-US" altLang="zh-CN" sz="3600" b="1" dirty="0"/>
              <a:t>What worked and limitations</a:t>
            </a:r>
          </a:p>
        </p:txBody>
      </p:sp>
      <p:sp>
        <p:nvSpPr>
          <p:cNvPr id="11" name="Slide Number Placeholder 10">
            <a:extLst>
              <a:ext uri="{FF2B5EF4-FFF2-40B4-BE49-F238E27FC236}">
                <a16:creationId xmlns:a16="http://schemas.microsoft.com/office/drawing/2014/main" id="{E4FAC7AA-BDB7-F7C0-F177-96942C945B33}"/>
              </a:ext>
            </a:extLst>
          </p:cNvPr>
          <p:cNvSpPr>
            <a:spLocks noGrp="1"/>
          </p:cNvSpPr>
          <p:nvPr>
            <p:ph type="sldNum" sz="quarter" idx="12"/>
          </p:nvPr>
        </p:nvSpPr>
        <p:spPr/>
        <p:txBody>
          <a:bodyPr/>
          <a:lstStyle/>
          <a:p>
            <a:fld id="{CD1615FA-664A-4E3E-8664-50FDFADF9207}" type="slidenum">
              <a:rPr lang="zh-CN" altLang="en-US" smtClean="0"/>
              <a:t>7</a:t>
            </a:fld>
            <a:endParaRPr lang="zh-CN" altLang="en-US"/>
          </a:p>
        </p:txBody>
      </p:sp>
      <p:sp>
        <p:nvSpPr>
          <p:cNvPr id="2" name="Flowchart: Process 1">
            <a:extLst>
              <a:ext uri="{FF2B5EF4-FFF2-40B4-BE49-F238E27FC236}">
                <a16:creationId xmlns:a16="http://schemas.microsoft.com/office/drawing/2014/main" id="{8105CBB4-A62C-646D-028E-C22D78DFD5E9}"/>
              </a:ext>
            </a:extLst>
          </p:cNvPr>
          <p:cNvSpPr/>
          <p:nvPr/>
        </p:nvSpPr>
        <p:spPr>
          <a:xfrm flipV="1">
            <a:off x="0" y="1046870"/>
            <a:ext cx="12192000" cy="9144"/>
          </a:xfrm>
          <a:prstGeom prst="flowChartProcess">
            <a:avLst/>
          </a:prstGeom>
          <a:solidFill>
            <a:srgbClr val="D41B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a:extLst>
              <a:ext uri="{FF2B5EF4-FFF2-40B4-BE49-F238E27FC236}">
                <a16:creationId xmlns:a16="http://schemas.microsoft.com/office/drawing/2014/main" id="{742B14A2-D146-B892-E3CD-390FF76507ED}"/>
              </a:ext>
            </a:extLst>
          </p:cNvPr>
          <p:cNvSpPr txBox="1"/>
          <p:nvPr/>
        </p:nvSpPr>
        <p:spPr>
          <a:xfrm>
            <a:off x="1269804" y="1827332"/>
            <a:ext cx="10049305" cy="2397644"/>
          </a:xfrm>
          <a:prstGeom prst="rect">
            <a:avLst/>
          </a:prstGeom>
          <a:noFill/>
        </p:spPr>
        <p:txBody>
          <a:bodyPr wrap="square">
            <a:spAutoFit/>
          </a:bodyPr>
          <a:lstStyle>
            <a:defPPr>
              <a:defRPr lang="zh-CN"/>
            </a:defPPr>
            <a:lvl1pPr marL="285750" indent="-285750">
              <a:lnSpc>
                <a:spcPct val="120000"/>
              </a:lnSpc>
              <a:buClr>
                <a:srgbClr val="D41B2C"/>
              </a:buClr>
              <a:buFont typeface="Wingdings" panose="05000000000000000000" pitchFamily="2" charset="2"/>
              <a:buChar char="n"/>
            </a:lvl1pPr>
            <a:lvl2pPr marL="742950" lvl="1" indent="-285750">
              <a:lnSpc>
                <a:spcPct val="120000"/>
              </a:lnSpc>
              <a:buClr>
                <a:srgbClr val="D41B2C"/>
              </a:buClr>
              <a:buFont typeface="Arial" panose="020B0604020202020204" pitchFamily="34" charset="0"/>
              <a:buChar char="•"/>
            </a:lvl2pPr>
          </a:lstStyle>
          <a:p>
            <a:r>
              <a:rPr lang="en-US" altLang="zh-CN" dirty="0"/>
              <a:t>We successfully evaluate 5 different models from various categories. They perform differently on the data set and have different error tendencies.</a:t>
            </a:r>
          </a:p>
          <a:p>
            <a:r>
              <a:rPr lang="en-US" altLang="zh-CN" dirty="0"/>
              <a:t>We split the raw data into train, validation, and test sets. We use the validation set to tune hyperparameters and thresholds, and use test set only at the final step to see the performance. This makes sure there is no data leakage.</a:t>
            </a:r>
          </a:p>
          <a:p>
            <a:r>
              <a:rPr lang="en-US" altLang="zh-CN" dirty="0"/>
              <a:t>We try to automatic almost all workflows, and most model configurations are listed at the beginning cells of notebooks. Configuring them can be very easy and straightforward.</a:t>
            </a:r>
          </a:p>
        </p:txBody>
      </p:sp>
      <p:sp>
        <p:nvSpPr>
          <p:cNvPr id="3" name="TextBox 2">
            <a:extLst>
              <a:ext uri="{FF2B5EF4-FFF2-40B4-BE49-F238E27FC236}">
                <a16:creationId xmlns:a16="http://schemas.microsoft.com/office/drawing/2014/main" id="{CB6F9003-52CD-7EC4-E7A7-9C0149972C82}"/>
              </a:ext>
            </a:extLst>
          </p:cNvPr>
          <p:cNvSpPr txBox="1"/>
          <p:nvPr/>
        </p:nvSpPr>
        <p:spPr>
          <a:xfrm>
            <a:off x="641267" y="1343260"/>
            <a:ext cx="1257075" cy="403252"/>
          </a:xfrm>
          <a:prstGeom prst="rect">
            <a:avLst/>
          </a:prstGeom>
          <a:noFill/>
        </p:spPr>
        <p:txBody>
          <a:bodyPr wrap="square">
            <a:spAutoFit/>
          </a:bodyPr>
          <a:lstStyle>
            <a:defPPr>
              <a:defRPr lang="zh-CN"/>
            </a:defPPr>
            <a:lvl1pPr marL="285750" indent="-285750">
              <a:lnSpc>
                <a:spcPct val="120000"/>
              </a:lnSpc>
              <a:buClr>
                <a:srgbClr val="D41B2C"/>
              </a:buClr>
              <a:buFont typeface="Wingdings" panose="05000000000000000000" pitchFamily="2" charset="2"/>
              <a:buChar char="n"/>
            </a:lvl1pPr>
            <a:lvl2pPr marL="742950" lvl="1" indent="-285750">
              <a:lnSpc>
                <a:spcPct val="120000"/>
              </a:lnSpc>
              <a:buClr>
                <a:srgbClr val="D41B2C"/>
              </a:buClr>
              <a:buFont typeface="Arial" panose="020B0604020202020204" pitchFamily="34" charset="0"/>
              <a:buChar char="•"/>
            </a:lvl2pPr>
          </a:lstStyle>
          <a:p>
            <a:r>
              <a:rPr lang="en-US" dirty="0"/>
              <a:t>Worked</a:t>
            </a:r>
          </a:p>
        </p:txBody>
      </p:sp>
      <p:sp>
        <p:nvSpPr>
          <p:cNvPr id="4" name="TextBox 3">
            <a:extLst>
              <a:ext uri="{FF2B5EF4-FFF2-40B4-BE49-F238E27FC236}">
                <a16:creationId xmlns:a16="http://schemas.microsoft.com/office/drawing/2014/main" id="{BE33ACA9-4911-614D-B9A2-D9EDDF4C7698}"/>
              </a:ext>
            </a:extLst>
          </p:cNvPr>
          <p:cNvSpPr txBox="1"/>
          <p:nvPr/>
        </p:nvSpPr>
        <p:spPr>
          <a:xfrm>
            <a:off x="641267" y="4224976"/>
            <a:ext cx="1733798" cy="403252"/>
          </a:xfrm>
          <a:prstGeom prst="rect">
            <a:avLst/>
          </a:prstGeom>
          <a:noFill/>
        </p:spPr>
        <p:txBody>
          <a:bodyPr wrap="square">
            <a:spAutoFit/>
          </a:bodyPr>
          <a:lstStyle>
            <a:defPPr>
              <a:defRPr lang="zh-CN"/>
            </a:defPPr>
            <a:lvl1pPr marL="285750" indent="-285750">
              <a:lnSpc>
                <a:spcPct val="120000"/>
              </a:lnSpc>
              <a:buClr>
                <a:srgbClr val="D41B2C"/>
              </a:buClr>
              <a:buFont typeface="Wingdings" panose="05000000000000000000" pitchFamily="2" charset="2"/>
              <a:buChar char="n"/>
            </a:lvl1pPr>
            <a:lvl2pPr marL="742950" lvl="1" indent="-285750">
              <a:lnSpc>
                <a:spcPct val="120000"/>
              </a:lnSpc>
              <a:buClr>
                <a:srgbClr val="D41B2C"/>
              </a:buClr>
              <a:buFont typeface="Arial" panose="020B0604020202020204" pitchFamily="34" charset="0"/>
              <a:buChar char="•"/>
            </a:lvl2pPr>
          </a:lstStyle>
          <a:p>
            <a:r>
              <a:rPr lang="en-US" dirty="0"/>
              <a:t>Limitations</a:t>
            </a:r>
          </a:p>
        </p:txBody>
      </p:sp>
      <p:sp>
        <p:nvSpPr>
          <p:cNvPr id="5" name="TextBox 4">
            <a:extLst>
              <a:ext uri="{FF2B5EF4-FFF2-40B4-BE49-F238E27FC236}">
                <a16:creationId xmlns:a16="http://schemas.microsoft.com/office/drawing/2014/main" id="{68448EFC-F921-D0E3-E5FA-568E683CD13A}"/>
              </a:ext>
            </a:extLst>
          </p:cNvPr>
          <p:cNvSpPr txBox="1"/>
          <p:nvPr/>
        </p:nvSpPr>
        <p:spPr>
          <a:xfrm>
            <a:off x="1304495" y="4709654"/>
            <a:ext cx="10049305" cy="1400448"/>
          </a:xfrm>
          <a:prstGeom prst="rect">
            <a:avLst/>
          </a:prstGeom>
          <a:noFill/>
        </p:spPr>
        <p:txBody>
          <a:bodyPr wrap="square">
            <a:spAutoFit/>
          </a:bodyPr>
          <a:lstStyle>
            <a:defPPr>
              <a:defRPr lang="zh-CN"/>
            </a:defPPr>
            <a:lvl1pPr marL="285750" indent="-285750">
              <a:lnSpc>
                <a:spcPct val="120000"/>
              </a:lnSpc>
              <a:buClr>
                <a:srgbClr val="D41B2C"/>
              </a:buClr>
              <a:buFont typeface="Wingdings" panose="05000000000000000000" pitchFamily="2" charset="2"/>
              <a:buChar char="n"/>
            </a:lvl1pPr>
            <a:lvl2pPr marL="742950" lvl="1" indent="-285750">
              <a:lnSpc>
                <a:spcPct val="120000"/>
              </a:lnSpc>
              <a:buClr>
                <a:srgbClr val="D41B2C"/>
              </a:buClr>
              <a:buFont typeface="Arial" panose="020B0604020202020204" pitchFamily="34" charset="0"/>
              <a:buChar char="•"/>
            </a:lvl2pPr>
          </a:lstStyle>
          <a:p>
            <a:r>
              <a:rPr lang="en-US" altLang="zh-CN" dirty="0"/>
              <a:t>The</a:t>
            </a:r>
            <a:r>
              <a:rPr lang="zh-CN" altLang="en-US" dirty="0"/>
              <a:t> </a:t>
            </a:r>
            <a:r>
              <a:rPr lang="en-US" altLang="zh-CN" dirty="0"/>
              <a:t>data set is too huge and can be hard to train and fit on our personal laptops. We have to resample a small part of the raw data set such that our work can be done.</a:t>
            </a:r>
          </a:p>
          <a:p>
            <a:r>
              <a:rPr lang="en-US" altLang="zh-CN" dirty="0"/>
              <a:t>The raw data is highly imbalanced, and we decided to oversample it at the final stage. Which makes the whole workflow has to be run and evaluated again. This makes our time very limited.</a:t>
            </a:r>
          </a:p>
        </p:txBody>
      </p:sp>
    </p:spTree>
    <p:extLst>
      <p:ext uri="{BB962C8B-B14F-4D97-AF65-F5344CB8AC3E}">
        <p14:creationId xmlns:p14="http://schemas.microsoft.com/office/powerpoint/2010/main" val="42814043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802</TotalTime>
  <Words>561</Words>
  <Application>Microsoft Macintosh PowerPoint</Application>
  <PresentationFormat>Widescreen</PresentationFormat>
  <Paragraphs>61</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等线</vt:lpstr>
      <vt:lpstr>等线 Light</vt:lpstr>
      <vt:lpstr>Arial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Liyang Song</dc:creator>
  <cp:lastModifiedBy>Liyang Song</cp:lastModifiedBy>
  <cp:revision>58</cp:revision>
  <dcterms:created xsi:type="dcterms:W3CDTF">2023-10-29T06:34:05Z</dcterms:created>
  <dcterms:modified xsi:type="dcterms:W3CDTF">2023-12-11T04:43:57Z</dcterms:modified>
</cp:coreProperties>
</file>